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5725-01CE-4E97-A581-A86173B411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49465107-6BC1-4828-A373-0FDDF66AEC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16134BE9-5F67-4D8C-849F-5AD4D14787E1}"/>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5" name="Footer Placeholder 4">
            <a:extLst>
              <a:ext uri="{FF2B5EF4-FFF2-40B4-BE49-F238E27FC236}">
                <a16:creationId xmlns:a16="http://schemas.microsoft.com/office/drawing/2014/main" id="{BFB84B61-148A-4A87-A7D0-F6BEED0CA91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C12EA3B-BF6B-4498-A2E8-9D33346A35EA}"/>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2236747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4192E-56A5-4532-B915-5F4656243057}"/>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E2EABD9-E716-4A7F-81C8-58E70DE1E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2F419D7-88D2-4A32-A362-1F42556BA3E4}"/>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5" name="Footer Placeholder 4">
            <a:extLst>
              <a:ext uri="{FF2B5EF4-FFF2-40B4-BE49-F238E27FC236}">
                <a16:creationId xmlns:a16="http://schemas.microsoft.com/office/drawing/2014/main" id="{08D5FE21-B5BE-4EB7-84EF-08078B054FB8}"/>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733D6C8-B231-422E-92B0-F339CE87B373}"/>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3569749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BCF72-879F-45CB-9620-C4C594C69E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DB34D7E8-13BE-4A1D-93E6-300F674D3E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9DDB8D3-3ECE-40B2-821E-9F8173F909B1}"/>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5" name="Footer Placeholder 4">
            <a:extLst>
              <a:ext uri="{FF2B5EF4-FFF2-40B4-BE49-F238E27FC236}">
                <a16:creationId xmlns:a16="http://schemas.microsoft.com/office/drawing/2014/main" id="{6CA0E5FD-FF2B-4535-9FC5-8C0E1CB95A3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68FF0CD3-4C8F-4D96-8635-B6AAFB817BB1}"/>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1118668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A748-0606-428B-A4AA-3B2FD837AAC9}"/>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BC26888-674E-4CDA-8529-B25EEE3159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0DEA900-3457-4EAB-B61E-E64CEB3693CA}"/>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5" name="Footer Placeholder 4">
            <a:extLst>
              <a:ext uri="{FF2B5EF4-FFF2-40B4-BE49-F238E27FC236}">
                <a16:creationId xmlns:a16="http://schemas.microsoft.com/office/drawing/2014/main" id="{6D1EC2E9-20B7-437B-A84E-02E96907628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40948B7-8DA9-4BF5-8057-4200ADB61BF2}"/>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1972287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0F6D2-F983-4040-B2D2-1BD29FCFA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D31FB48C-F666-40C3-9AFE-E643345918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6F4B88-1870-44F8-B94A-115099A91307}"/>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5" name="Footer Placeholder 4">
            <a:extLst>
              <a:ext uri="{FF2B5EF4-FFF2-40B4-BE49-F238E27FC236}">
                <a16:creationId xmlns:a16="http://schemas.microsoft.com/office/drawing/2014/main" id="{FB675746-3CED-46C2-B0AF-1E4A0D84C1C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374B2C50-E77B-4F5B-909D-D0BC0B75992C}"/>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1348030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B6635-9EB9-417A-B51A-99B886A2A04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0F6B675-E452-4A80-8867-4E0B227220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9A8C5A51-8943-4577-B399-50DAAE6F18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C15A6056-F187-486E-AB4E-A24A7D7D8E67}"/>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6" name="Footer Placeholder 5">
            <a:extLst>
              <a:ext uri="{FF2B5EF4-FFF2-40B4-BE49-F238E27FC236}">
                <a16:creationId xmlns:a16="http://schemas.microsoft.com/office/drawing/2014/main" id="{9009C0B8-5684-4974-9B3C-5CE572DB91D1}"/>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02B2D3A-D80F-49FC-B176-59B48AB80068}"/>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49553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92B0-485B-4D94-BF9C-E318731A00F0}"/>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B5577AE9-5CA3-45B9-AEF7-9BEF8E7520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89C7F7-DBA3-422C-980F-6F38D10DA0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F5223D50-31F1-4E67-8205-5C7285948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22FB42-B6E3-453D-B2A0-F676EAC573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14B2A158-123F-45D2-8F35-DA7D2F227963}"/>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8" name="Footer Placeholder 7">
            <a:extLst>
              <a:ext uri="{FF2B5EF4-FFF2-40B4-BE49-F238E27FC236}">
                <a16:creationId xmlns:a16="http://schemas.microsoft.com/office/drawing/2014/main" id="{8A15C41F-916E-4FE6-A45A-422C72F08A7B}"/>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FB537009-2D44-410A-88DE-153A40401229}"/>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733654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1614-BB2F-45DA-970E-90D0720FE718}"/>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C6155B1F-D02E-47E7-ABCF-2FC663573DA1}"/>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4" name="Footer Placeholder 3">
            <a:extLst>
              <a:ext uri="{FF2B5EF4-FFF2-40B4-BE49-F238E27FC236}">
                <a16:creationId xmlns:a16="http://schemas.microsoft.com/office/drawing/2014/main" id="{F8FABBA7-B668-4515-A438-D6790BD8A271}"/>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5DC0F9F4-918D-4629-9EBC-E5126AD4C8C7}"/>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232374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C1887E-D21C-437E-8FAF-462682F62B7D}"/>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3" name="Footer Placeholder 2">
            <a:extLst>
              <a:ext uri="{FF2B5EF4-FFF2-40B4-BE49-F238E27FC236}">
                <a16:creationId xmlns:a16="http://schemas.microsoft.com/office/drawing/2014/main" id="{51E3BE6E-5322-4863-A1EC-5C3E6BA1D285}"/>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82F31B91-E75D-4889-97E2-031B8A88ADC4}"/>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42239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2E1E-BFC3-47E5-BC3F-5E2FFBB1F6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553F4827-AFD8-4946-9A78-195BEAEA4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37DA06C0-7281-488F-A112-486D1EB80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B2DAC5-6A6D-4B04-B9B8-51AB8CD4A209}"/>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6" name="Footer Placeholder 5">
            <a:extLst>
              <a:ext uri="{FF2B5EF4-FFF2-40B4-BE49-F238E27FC236}">
                <a16:creationId xmlns:a16="http://schemas.microsoft.com/office/drawing/2014/main" id="{AC3C4E08-9393-4577-9D5A-F7D66B45AF6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6E002E38-AF0C-4B24-8650-602E9CDB182C}"/>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3114862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2E0D-0D9D-4F89-96BE-49234B261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D0A05692-9A97-4885-B0A0-529793F102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99A8591-548A-47E3-B029-B9F7714DFA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8AEE6-D392-4DCC-BA73-75C49E4A764E}"/>
              </a:ext>
            </a:extLst>
          </p:cNvPr>
          <p:cNvSpPr>
            <a:spLocks noGrp="1"/>
          </p:cNvSpPr>
          <p:nvPr>
            <p:ph type="dt" sz="half" idx="10"/>
          </p:nvPr>
        </p:nvSpPr>
        <p:spPr/>
        <p:txBody>
          <a:bodyPr/>
          <a:lstStyle/>
          <a:p>
            <a:fld id="{6421119C-915C-4C85-9D69-FED5457B3E74}" type="datetimeFigureOut">
              <a:rPr lang="en-NZ" smtClean="0"/>
              <a:t>3/09/2021</a:t>
            </a:fld>
            <a:endParaRPr lang="en-NZ"/>
          </a:p>
        </p:txBody>
      </p:sp>
      <p:sp>
        <p:nvSpPr>
          <p:cNvPr id="6" name="Footer Placeholder 5">
            <a:extLst>
              <a:ext uri="{FF2B5EF4-FFF2-40B4-BE49-F238E27FC236}">
                <a16:creationId xmlns:a16="http://schemas.microsoft.com/office/drawing/2014/main" id="{4AFCA6BF-27FB-4059-AA22-1E7CC69DD6E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B487141-46FA-47F5-848E-E1F263199F13}"/>
              </a:ext>
            </a:extLst>
          </p:cNvPr>
          <p:cNvSpPr>
            <a:spLocks noGrp="1"/>
          </p:cNvSpPr>
          <p:nvPr>
            <p:ph type="sldNum" sz="quarter" idx="12"/>
          </p:nvPr>
        </p:nvSpPr>
        <p:spPr/>
        <p:txBody>
          <a:bodyPr/>
          <a:lstStyle/>
          <a:p>
            <a:fld id="{78BF3369-E56D-47E1-A28F-CA0A888BD1F4}" type="slidenum">
              <a:rPr lang="en-NZ" smtClean="0"/>
              <a:t>‹#›</a:t>
            </a:fld>
            <a:endParaRPr lang="en-NZ"/>
          </a:p>
        </p:txBody>
      </p:sp>
    </p:spTree>
    <p:extLst>
      <p:ext uri="{BB962C8B-B14F-4D97-AF65-F5344CB8AC3E}">
        <p14:creationId xmlns:p14="http://schemas.microsoft.com/office/powerpoint/2010/main" val="4171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D49A56-953C-459B-A650-2038E2BD6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B840F5E1-FFD5-4F53-8D40-7A2DA784A0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45F1C78-F6D3-44C7-8F5A-828A24C9B3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21119C-915C-4C85-9D69-FED5457B3E74}" type="datetimeFigureOut">
              <a:rPr lang="en-NZ" smtClean="0"/>
              <a:t>3/09/2021</a:t>
            </a:fld>
            <a:endParaRPr lang="en-NZ"/>
          </a:p>
        </p:txBody>
      </p:sp>
      <p:sp>
        <p:nvSpPr>
          <p:cNvPr id="5" name="Footer Placeholder 4">
            <a:extLst>
              <a:ext uri="{FF2B5EF4-FFF2-40B4-BE49-F238E27FC236}">
                <a16:creationId xmlns:a16="http://schemas.microsoft.com/office/drawing/2014/main" id="{1884FCEA-AA5B-4146-8047-5176968F92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9E500338-794A-48A9-800F-3E6EBBA067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BF3369-E56D-47E1-A28F-CA0A888BD1F4}" type="slidenum">
              <a:rPr lang="en-NZ" smtClean="0"/>
              <a:t>‹#›</a:t>
            </a:fld>
            <a:endParaRPr lang="en-NZ"/>
          </a:p>
        </p:txBody>
      </p:sp>
    </p:spTree>
    <p:extLst>
      <p:ext uri="{BB962C8B-B14F-4D97-AF65-F5344CB8AC3E}">
        <p14:creationId xmlns:p14="http://schemas.microsoft.com/office/powerpoint/2010/main" val="114196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png"/><Relationship Id="rId7"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F904-4551-4D17-AB9D-D9AB6F302E92}"/>
              </a:ext>
            </a:extLst>
          </p:cNvPr>
          <p:cNvSpPr>
            <a:spLocks noGrp="1"/>
          </p:cNvSpPr>
          <p:nvPr>
            <p:ph type="ctrTitle"/>
          </p:nvPr>
        </p:nvSpPr>
        <p:spPr/>
        <p:txBody>
          <a:bodyPr>
            <a:normAutofit fontScale="90000"/>
          </a:bodyPr>
          <a:lstStyle/>
          <a:p>
            <a:r>
              <a:rPr lang="en-US" dirty="0">
                <a:ea typeface="+mj-lt"/>
                <a:cs typeface="+mj-lt"/>
              </a:rPr>
              <a:t>COSC368-21S2 - Humans and Computers</a:t>
            </a:r>
            <a:br>
              <a:rPr lang="en-US" dirty="0">
                <a:ea typeface="+mj-lt"/>
                <a:cs typeface="+mj-lt"/>
              </a:rPr>
            </a:br>
            <a:r>
              <a:rPr lang="en-US" dirty="0"/>
              <a:t>Lab 5: Sketching Interactions</a:t>
            </a:r>
            <a:endParaRPr lang="en-NZ" dirty="0"/>
          </a:p>
        </p:txBody>
      </p:sp>
      <p:sp>
        <p:nvSpPr>
          <p:cNvPr id="3" name="Subtitle 2">
            <a:extLst>
              <a:ext uri="{FF2B5EF4-FFF2-40B4-BE49-F238E27FC236}">
                <a16:creationId xmlns:a16="http://schemas.microsoft.com/office/drawing/2014/main" id="{FAEFD118-1536-426A-926F-FA25FAEF9EC4}"/>
              </a:ext>
            </a:extLst>
          </p:cNvPr>
          <p:cNvSpPr>
            <a:spLocks noGrp="1"/>
          </p:cNvSpPr>
          <p:nvPr>
            <p:ph type="subTitle" idx="1"/>
          </p:nvPr>
        </p:nvSpPr>
        <p:spPr>
          <a:xfrm>
            <a:off x="1524000" y="3994951"/>
            <a:ext cx="9144000" cy="1997476"/>
          </a:xfrm>
        </p:spPr>
        <p:txBody>
          <a:bodyPr/>
          <a:lstStyle/>
          <a:p>
            <a:r>
              <a:rPr lang="en-NZ" dirty="0"/>
              <a:t>Group Members:</a:t>
            </a:r>
          </a:p>
          <a:p>
            <a:r>
              <a:rPr lang="en-NZ" sz="2800" dirty="0"/>
              <a:t>Ted/Kaishun Yang(kya31)</a:t>
            </a:r>
          </a:p>
          <a:p>
            <a:r>
              <a:rPr lang="en-NZ" sz="2800" dirty="0"/>
              <a:t>Andy/Tawatchai Holmes(tho78)</a:t>
            </a:r>
          </a:p>
          <a:p>
            <a:r>
              <a:rPr lang="en-NZ" sz="2800" dirty="0"/>
              <a:t>Yoseph Bogale</a:t>
            </a:r>
            <a:r>
              <a:rPr lang="en-NZ" sz="2800"/>
              <a:t>(ymb12)</a:t>
            </a:r>
            <a:endParaRPr lang="en-NZ" sz="2800" dirty="0"/>
          </a:p>
        </p:txBody>
      </p:sp>
    </p:spTree>
    <p:extLst>
      <p:ext uri="{BB962C8B-B14F-4D97-AF65-F5344CB8AC3E}">
        <p14:creationId xmlns:p14="http://schemas.microsoft.com/office/powerpoint/2010/main" val="3645487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C831-AEB0-4927-9C10-4BE9545991E7}"/>
              </a:ext>
            </a:extLst>
          </p:cNvPr>
          <p:cNvSpPr>
            <a:spLocks noGrp="1"/>
          </p:cNvSpPr>
          <p:nvPr>
            <p:ph type="title"/>
          </p:nvPr>
        </p:nvSpPr>
        <p:spPr>
          <a:xfrm>
            <a:off x="0" y="0"/>
            <a:ext cx="10515600" cy="483961"/>
          </a:xfrm>
        </p:spPr>
        <p:txBody>
          <a:bodyPr>
            <a:normAutofit/>
          </a:bodyPr>
          <a:lstStyle/>
          <a:p>
            <a:r>
              <a:rPr lang="en-NZ" sz="2800" dirty="0"/>
              <a:t>Selecting and sharing(2)</a:t>
            </a:r>
          </a:p>
        </p:txBody>
      </p:sp>
      <p:pic>
        <p:nvPicPr>
          <p:cNvPr id="5" name="Picture 4">
            <a:extLst>
              <a:ext uri="{FF2B5EF4-FFF2-40B4-BE49-F238E27FC236}">
                <a16:creationId xmlns:a16="http://schemas.microsoft.com/office/drawing/2014/main" id="{9BA3A6E5-5473-4822-8F80-FE1970114B9E}"/>
              </a:ext>
            </a:extLst>
          </p:cNvPr>
          <p:cNvPicPr>
            <a:picLocks noChangeAspect="1"/>
          </p:cNvPicPr>
          <p:nvPr/>
        </p:nvPicPr>
        <p:blipFill>
          <a:blip r:embed="rId2"/>
          <a:stretch>
            <a:fillRect/>
          </a:stretch>
        </p:blipFill>
        <p:spPr>
          <a:xfrm>
            <a:off x="543011" y="589481"/>
            <a:ext cx="2053370" cy="3964219"/>
          </a:xfrm>
          <a:prstGeom prst="rect">
            <a:avLst/>
          </a:prstGeom>
        </p:spPr>
      </p:pic>
      <p:pic>
        <p:nvPicPr>
          <p:cNvPr id="7" name="Picture 6">
            <a:extLst>
              <a:ext uri="{FF2B5EF4-FFF2-40B4-BE49-F238E27FC236}">
                <a16:creationId xmlns:a16="http://schemas.microsoft.com/office/drawing/2014/main" id="{F5102BC5-BD3A-47C1-92A9-AAECF7F8B98D}"/>
              </a:ext>
            </a:extLst>
          </p:cNvPr>
          <p:cNvPicPr>
            <a:picLocks noChangeAspect="1"/>
          </p:cNvPicPr>
          <p:nvPr/>
        </p:nvPicPr>
        <p:blipFill>
          <a:blip r:embed="rId3"/>
          <a:stretch>
            <a:fillRect/>
          </a:stretch>
        </p:blipFill>
        <p:spPr>
          <a:xfrm>
            <a:off x="3259453" y="566345"/>
            <a:ext cx="2110020" cy="3987355"/>
          </a:xfrm>
          <a:prstGeom prst="rect">
            <a:avLst/>
          </a:prstGeom>
        </p:spPr>
      </p:pic>
      <p:pic>
        <p:nvPicPr>
          <p:cNvPr id="9" name="Picture 8">
            <a:extLst>
              <a:ext uri="{FF2B5EF4-FFF2-40B4-BE49-F238E27FC236}">
                <a16:creationId xmlns:a16="http://schemas.microsoft.com/office/drawing/2014/main" id="{7AD9D48C-0897-4A74-8AD0-2621B8B27CCE}"/>
              </a:ext>
            </a:extLst>
          </p:cNvPr>
          <p:cNvPicPr>
            <a:picLocks noChangeAspect="1"/>
          </p:cNvPicPr>
          <p:nvPr/>
        </p:nvPicPr>
        <p:blipFill>
          <a:blip r:embed="rId4"/>
          <a:stretch>
            <a:fillRect/>
          </a:stretch>
        </p:blipFill>
        <p:spPr>
          <a:xfrm>
            <a:off x="6287971" y="466892"/>
            <a:ext cx="2018586" cy="4086808"/>
          </a:xfrm>
          <a:prstGeom prst="rect">
            <a:avLst/>
          </a:prstGeom>
        </p:spPr>
      </p:pic>
      <p:pic>
        <p:nvPicPr>
          <p:cNvPr id="11" name="Picture 10">
            <a:extLst>
              <a:ext uri="{FF2B5EF4-FFF2-40B4-BE49-F238E27FC236}">
                <a16:creationId xmlns:a16="http://schemas.microsoft.com/office/drawing/2014/main" id="{C5104B1A-FA80-487C-8B70-6A708357DA2C}"/>
              </a:ext>
            </a:extLst>
          </p:cNvPr>
          <p:cNvPicPr>
            <a:picLocks noChangeAspect="1"/>
          </p:cNvPicPr>
          <p:nvPr/>
        </p:nvPicPr>
        <p:blipFill>
          <a:blip r:embed="rId5"/>
          <a:stretch>
            <a:fillRect/>
          </a:stretch>
        </p:blipFill>
        <p:spPr>
          <a:xfrm>
            <a:off x="9079415" y="401578"/>
            <a:ext cx="2064779" cy="4152122"/>
          </a:xfrm>
          <a:prstGeom prst="rect">
            <a:avLst/>
          </a:prstGeom>
        </p:spPr>
      </p:pic>
      <p:sp>
        <p:nvSpPr>
          <p:cNvPr id="12" name="TextBox 11">
            <a:extLst>
              <a:ext uri="{FF2B5EF4-FFF2-40B4-BE49-F238E27FC236}">
                <a16:creationId xmlns:a16="http://schemas.microsoft.com/office/drawing/2014/main" id="{E228624E-E0E4-4012-BF2D-4700B6B5AA7E}"/>
              </a:ext>
            </a:extLst>
          </p:cNvPr>
          <p:cNvSpPr txBox="1"/>
          <p:nvPr/>
        </p:nvSpPr>
        <p:spPr>
          <a:xfrm>
            <a:off x="553287" y="4553699"/>
            <a:ext cx="2137132" cy="1200329"/>
          </a:xfrm>
          <a:prstGeom prst="rect">
            <a:avLst/>
          </a:prstGeom>
          <a:noFill/>
        </p:spPr>
        <p:txBody>
          <a:bodyPr wrap="square" rtlCol="0">
            <a:spAutoFit/>
          </a:bodyPr>
          <a:lstStyle/>
          <a:p>
            <a:r>
              <a:rPr lang="en-NZ" dirty="0"/>
              <a:t>(1)Open the gallery and select all the images user want to send.</a:t>
            </a:r>
          </a:p>
        </p:txBody>
      </p:sp>
      <p:sp>
        <p:nvSpPr>
          <p:cNvPr id="13" name="TextBox 12">
            <a:extLst>
              <a:ext uri="{FF2B5EF4-FFF2-40B4-BE49-F238E27FC236}">
                <a16:creationId xmlns:a16="http://schemas.microsoft.com/office/drawing/2014/main" id="{8CF3004C-5C15-4AA5-8463-F899CA693F37}"/>
              </a:ext>
            </a:extLst>
          </p:cNvPr>
          <p:cNvSpPr txBox="1"/>
          <p:nvPr/>
        </p:nvSpPr>
        <p:spPr>
          <a:xfrm>
            <a:off x="3157541" y="4553700"/>
            <a:ext cx="2110020" cy="1200329"/>
          </a:xfrm>
          <a:prstGeom prst="rect">
            <a:avLst/>
          </a:prstGeom>
          <a:noFill/>
        </p:spPr>
        <p:txBody>
          <a:bodyPr wrap="square" rtlCol="0">
            <a:spAutoFit/>
          </a:bodyPr>
          <a:lstStyle/>
          <a:p>
            <a:r>
              <a:rPr lang="en-NZ" dirty="0"/>
              <a:t>(2)After selection is finished, pressing send button at bottom. </a:t>
            </a:r>
          </a:p>
        </p:txBody>
      </p:sp>
      <p:sp>
        <p:nvSpPr>
          <p:cNvPr id="14" name="TextBox 13">
            <a:extLst>
              <a:ext uri="{FF2B5EF4-FFF2-40B4-BE49-F238E27FC236}">
                <a16:creationId xmlns:a16="http://schemas.microsoft.com/office/drawing/2014/main" id="{2B9742C6-505C-400D-A1C4-9552EF6E4106}"/>
              </a:ext>
            </a:extLst>
          </p:cNvPr>
          <p:cNvSpPr txBox="1"/>
          <p:nvPr/>
        </p:nvSpPr>
        <p:spPr>
          <a:xfrm>
            <a:off x="6287971" y="4553700"/>
            <a:ext cx="2222410" cy="1754326"/>
          </a:xfrm>
          <a:prstGeom prst="rect">
            <a:avLst/>
          </a:prstGeom>
          <a:noFill/>
        </p:spPr>
        <p:txBody>
          <a:bodyPr wrap="square" rtlCol="0">
            <a:spAutoFit/>
          </a:bodyPr>
          <a:lstStyle/>
          <a:p>
            <a:r>
              <a:rPr lang="en-NZ" dirty="0"/>
              <a:t>(3) User of another device will obtain a message window that require user to accept or decline images. </a:t>
            </a:r>
          </a:p>
        </p:txBody>
      </p:sp>
      <p:sp>
        <p:nvSpPr>
          <p:cNvPr id="15" name="TextBox 14">
            <a:extLst>
              <a:ext uri="{FF2B5EF4-FFF2-40B4-BE49-F238E27FC236}">
                <a16:creationId xmlns:a16="http://schemas.microsoft.com/office/drawing/2014/main" id="{994E8F97-F6A5-4AFF-A8A3-2E814C6F715A}"/>
              </a:ext>
            </a:extLst>
          </p:cNvPr>
          <p:cNvSpPr txBox="1"/>
          <p:nvPr/>
        </p:nvSpPr>
        <p:spPr>
          <a:xfrm>
            <a:off x="9079415" y="4553700"/>
            <a:ext cx="2064779" cy="1754326"/>
          </a:xfrm>
          <a:prstGeom prst="rect">
            <a:avLst/>
          </a:prstGeom>
          <a:noFill/>
        </p:spPr>
        <p:txBody>
          <a:bodyPr wrap="square" rtlCol="0">
            <a:spAutoFit/>
          </a:bodyPr>
          <a:lstStyle/>
          <a:p>
            <a:r>
              <a:rPr lang="en-NZ" dirty="0"/>
              <a:t>(4) If user of device 2 choose accept, device will start receiving images until there’s no more.</a:t>
            </a:r>
          </a:p>
        </p:txBody>
      </p:sp>
      <p:pic>
        <p:nvPicPr>
          <p:cNvPr id="17" name="Picture 16">
            <a:extLst>
              <a:ext uri="{FF2B5EF4-FFF2-40B4-BE49-F238E27FC236}">
                <a16:creationId xmlns:a16="http://schemas.microsoft.com/office/drawing/2014/main" id="{F48AE05C-3FD6-4F67-8D06-65045E715BE9}"/>
              </a:ext>
            </a:extLst>
          </p:cNvPr>
          <p:cNvPicPr>
            <a:picLocks noChangeAspect="1"/>
          </p:cNvPicPr>
          <p:nvPr/>
        </p:nvPicPr>
        <p:blipFill>
          <a:blip r:embed="rId6"/>
          <a:stretch>
            <a:fillRect/>
          </a:stretch>
        </p:blipFill>
        <p:spPr>
          <a:xfrm>
            <a:off x="2793888" y="2023826"/>
            <a:ext cx="371527" cy="1095528"/>
          </a:xfrm>
          <a:prstGeom prst="rect">
            <a:avLst/>
          </a:prstGeom>
        </p:spPr>
      </p:pic>
      <p:pic>
        <p:nvPicPr>
          <p:cNvPr id="19" name="Picture 18">
            <a:extLst>
              <a:ext uri="{FF2B5EF4-FFF2-40B4-BE49-F238E27FC236}">
                <a16:creationId xmlns:a16="http://schemas.microsoft.com/office/drawing/2014/main" id="{5264CD5D-6A8B-4973-89E9-57A2FE306245}"/>
              </a:ext>
            </a:extLst>
          </p:cNvPr>
          <p:cNvPicPr>
            <a:picLocks noChangeAspect="1"/>
          </p:cNvPicPr>
          <p:nvPr/>
        </p:nvPicPr>
        <p:blipFill>
          <a:blip r:embed="rId6"/>
          <a:stretch>
            <a:fillRect/>
          </a:stretch>
        </p:blipFill>
        <p:spPr>
          <a:xfrm>
            <a:off x="8488513" y="1971066"/>
            <a:ext cx="371527" cy="1095528"/>
          </a:xfrm>
          <a:prstGeom prst="rect">
            <a:avLst/>
          </a:prstGeom>
        </p:spPr>
      </p:pic>
      <p:pic>
        <p:nvPicPr>
          <p:cNvPr id="21" name="Picture 20">
            <a:extLst>
              <a:ext uri="{FF2B5EF4-FFF2-40B4-BE49-F238E27FC236}">
                <a16:creationId xmlns:a16="http://schemas.microsoft.com/office/drawing/2014/main" id="{7261C272-DC82-4CAD-9F8D-FEA3CAB57ABD}"/>
              </a:ext>
            </a:extLst>
          </p:cNvPr>
          <p:cNvPicPr>
            <a:picLocks noChangeAspect="1"/>
          </p:cNvPicPr>
          <p:nvPr/>
        </p:nvPicPr>
        <p:blipFill>
          <a:blip r:embed="rId7"/>
          <a:stretch>
            <a:fillRect/>
          </a:stretch>
        </p:blipFill>
        <p:spPr>
          <a:xfrm>
            <a:off x="3045344" y="598283"/>
            <a:ext cx="323895" cy="323895"/>
          </a:xfrm>
          <a:prstGeom prst="rect">
            <a:avLst/>
          </a:prstGeom>
        </p:spPr>
      </p:pic>
      <p:pic>
        <p:nvPicPr>
          <p:cNvPr id="23" name="Picture 22">
            <a:extLst>
              <a:ext uri="{FF2B5EF4-FFF2-40B4-BE49-F238E27FC236}">
                <a16:creationId xmlns:a16="http://schemas.microsoft.com/office/drawing/2014/main" id="{BAA1E87F-1608-46DA-AF87-088F068B39A7}"/>
              </a:ext>
            </a:extLst>
          </p:cNvPr>
          <p:cNvPicPr>
            <a:picLocks noChangeAspect="1"/>
          </p:cNvPicPr>
          <p:nvPr/>
        </p:nvPicPr>
        <p:blipFill>
          <a:blip r:embed="rId8"/>
          <a:stretch>
            <a:fillRect/>
          </a:stretch>
        </p:blipFill>
        <p:spPr>
          <a:xfrm>
            <a:off x="553287" y="598283"/>
            <a:ext cx="266737" cy="333422"/>
          </a:xfrm>
          <a:prstGeom prst="rect">
            <a:avLst/>
          </a:prstGeom>
        </p:spPr>
      </p:pic>
      <p:pic>
        <p:nvPicPr>
          <p:cNvPr id="25" name="Picture 24">
            <a:extLst>
              <a:ext uri="{FF2B5EF4-FFF2-40B4-BE49-F238E27FC236}">
                <a16:creationId xmlns:a16="http://schemas.microsoft.com/office/drawing/2014/main" id="{CF201A96-7FA2-4160-B5FB-7F092A7DE857}"/>
              </a:ext>
            </a:extLst>
          </p:cNvPr>
          <p:cNvPicPr>
            <a:picLocks noChangeAspect="1"/>
          </p:cNvPicPr>
          <p:nvPr/>
        </p:nvPicPr>
        <p:blipFill>
          <a:blip r:embed="rId9"/>
          <a:stretch>
            <a:fillRect/>
          </a:stretch>
        </p:blipFill>
        <p:spPr>
          <a:xfrm>
            <a:off x="6264949" y="452213"/>
            <a:ext cx="294471" cy="433045"/>
          </a:xfrm>
          <a:prstGeom prst="rect">
            <a:avLst/>
          </a:prstGeom>
        </p:spPr>
      </p:pic>
      <p:pic>
        <p:nvPicPr>
          <p:cNvPr id="27" name="Picture 26">
            <a:extLst>
              <a:ext uri="{FF2B5EF4-FFF2-40B4-BE49-F238E27FC236}">
                <a16:creationId xmlns:a16="http://schemas.microsoft.com/office/drawing/2014/main" id="{B5D4B089-375F-485D-8F1E-7E2A19F30F52}"/>
              </a:ext>
            </a:extLst>
          </p:cNvPr>
          <p:cNvPicPr>
            <a:picLocks noChangeAspect="1"/>
          </p:cNvPicPr>
          <p:nvPr/>
        </p:nvPicPr>
        <p:blipFill>
          <a:blip r:embed="rId10"/>
          <a:stretch>
            <a:fillRect/>
          </a:stretch>
        </p:blipFill>
        <p:spPr>
          <a:xfrm>
            <a:off x="8958318" y="402993"/>
            <a:ext cx="266737" cy="390580"/>
          </a:xfrm>
          <a:prstGeom prst="rect">
            <a:avLst/>
          </a:prstGeom>
        </p:spPr>
      </p:pic>
    </p:spTree>
    <p:extLst>
      <p:ext uri="{BB962C8B-B14F-4D97-AF65-F5344CB8AC3E}">
        <p14:creationId xmlns:p14="http://schemas.microsoft.com/office/powerpoint/2010/main" val="116522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7791-A9E0-4482-88F9-8E512C1C12C7}"/>
              </a:ext>
            </a:extLst>
          </p:cNvPr>
          <p:cNvSpPr>
            <a:spLocks noGrp="1"/>
          </p:cNvSpPr>
          <p:nvPr>
            <p:ph type="title"/>
          </p:nvPr>
        </p:nvSpPr>
        <p:spPr/>
        <p:txBody>
          <a:bodyPr>
            <a:normAutofit/>
          </a:bodyPr>
          <a:lstStyle/>
          <a:p>
            <a:r>
              <a:rPr lang="en-NZ" sz="2800" dirty="0"/>
              <a:t>Selecting and sharing(2) cont.</a:t>
            </a:r>
          </a:p>
        </p:txBody>
      </p:sp>
      <p:sp>
        <p:nvSpPr>
          <p:cNvPr id="3" name="Content Placeholder 2">
            <a:extLst>
              <a:ext uri="{FF2B5EF4-FFF2-40B4-BE49-F238E27FC236}">
                <a16:creationId xmlns:a16="http://schemas.microsoft.com/office/drawing/2014/main" id="{8E3A3817-05F4-46F3-B989-44A99A6CA60E}"/>
              </a:ext>
            </a:extLst>
          </p:cNvPr>
          <p:cNvSpPr>
            <a:spLocks noGrp="1"/>
          </p:cNvSpPr>
          <p:nvPr>
            <p:ph idx="1"/>
          </p:nvPr>
        </p:nvSpPr>
        <p:spPr/>
        <p:txBody>
          <a:bodyPr>
            <a:normAutofit/>
          </a:bodyPr>
          <a:lstStyle/>
          <a:p>
            <a:r>
              <a:rPr lang="en-NZ" sz="2000" dirty="0"/>
              <a:t>Strength:</a:t>
            </a:r>
          </a:p>
          <a:p>
            <a:pPr marL="0" indent="0">
              <a:buNone/>
            </a:pPr>
            <a:r>
              <a:rPr lang="en-NZ" sz="2000" dirty="0"/>
              <a:t>-  </a:t>
            </a:r>
            <a:r>
              <a:rPr lang="en-US" sz="2000" dirty="0"/>
              <a:t>It clearly shows the state transitions with a description at every state.</a:t>
            </a:r>
          </a:p>
          <a:p>
            <a:pPr>
              <a:buFontTx/>
              <a:buChar char="-"/>
            </a:pPr>
            <a:r>
              <a:rPr lang="en-NZ" sz="2000" dirty="0"/>
              <a:t>It’s simple clean design that allow user to navigate easily.</a:t>
            </a:r>
          </a:p>
          <a:p>
            <a:pPr>
              <a:buFontTx/>
              <a:buChar char="-"/>
            </a:pPr>
            <a:r>
              <a:rPr lang="en-NZ" sz="2000" dirty="0"/>
              <a:t>It has explicit button setting to help user to understand.</a:t>
            </a:r>
          </a:p>
          <a:p>
            <a:pPr marL="0" indent="0">
              <a:buNone/>
            </a:pPr>
            <a:endParaRPr lang="en-NZ" sz="2000" dirty="0"/>
          </a:p>
          <a:p>
            <a:r>
              <a:rPr lang="en-NZ" sz="2000" dirty="0"/>
              <a:t>Weakness:</a:t>
            </a:r>
          </a:p>
          <a:p>
            <a:pPr>
              <a:buFontTx/>
              <a:buChar char="-"/>
            </a:pPr>
            <a:r>
              <a:rPr lang="en-NZ" sz="2000" dirty="0"/>
              <a:t>The image state is confusing without instructions</a:t>
            </a:r>
          </a:p>
          <a:p>
            <a:pPr>
              <a:buFontTx/>
              <a:buChar char="-"/>
            </a:pPr>
            <a:r>
              <a:rPr lang="en-NZ" sz="2000" dirty="0"/>
              <a:t>it’s unfriendly to some group with different skill level, for example, people who don’t speak English can hardly understand the meaning of buttons without making mistakes</a:t>
            </a:r>
          </a:p>
          <a:p>
            <a:pPr>
              <a:buFontTx/>
              <a:buChar char="-"/>
            </a:pPr>
            <a:endParaRPr lang="en-NZ" sz="2000" dirty="0"/>
          </a:p>
        </p:txBody>
      </p:sp>
    </p:spTree>
    <p:extLst>
      <p:ext uri="{BB962C8B-B14F-4D97-AF65-F5344CB8AC3E}">
        <p14:creationId xmlns:p14="http://schemas.microsoft.com/office/powerpoint/2010/main" val="346660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7BD8-E577-4483-8FF7-FCB3BBE9BD43}"/>
              </a:ext>
            </a:extLst>
          </p:cNvPr>
          <p:cNvSpPr>
            <a:spLocks noGrp="1"/>
          </p:cNvSpPr>
          <p:nvPr>
            <p:ph type="title"/>
          </p:nvPr>
        </p:nvSpPr>
        <p:spPr>
          <a:xfrm>
            <a:off x="216967" y="657349"/>
            <a:ext cx="10515600" cy="418646"/>
          </a:xfrm>
        </p:spPr>
        <p:txBody>
          <a:bodyPr>
            <a:normAutofit fontScale="90000"/>
          </a:bodyPr>
          <a:lstStyle/>
          <a:p>
            <a:r>
              <a:rPr lang="en-NZ" sz="2800" dirty="0"/>
              <a:t>Establishing connection(3)</a:t>
            </a:r>
          </a:p>
        </p:txBody>
      </p:sp>
      <p:pic>
        <p:nvPicPr>
          <p:cNvPr id="8" name="Picture 7">
            <a:extLst>
              <a:ext uri="{FF2B5EF4-FFF2-40B4-BE49-F238E27FC236}">
                <a16:creationId xmlns:a16="http://schemas.microsoft.com/office/drawing/2014/main" id="{8326ED2E-65AD-48C5-B008-54ECC983C4BF}"/>
              </a:ext>
            </a:extLst>
          </p:cNvPr>
          <p:cNvPicPr>
            <a:picLocks noChangeAspect="1"/>
          </p:cNvPicPr>
          <p:nvPr/>
        </p:nvPicPr>
        <p:blipFill>
          <a:blip r:embed="rId2"/>
          <a:stretch>
            <a:fillRect/>
          </a:stretch>
        </p:blipFill>
        <p:spPr>
          <a:xfrm>
            <a:off x="64546" y="2004849"/>
            <a:ext cx="1960938" cy="2399199"/>
          </a:xfrm>
          <a:prstGeom prst="rect">
            <a:avLst/>
          </a:prstGeom>
        </p:spPr>
      </p:pic>
      <p:sp>
        <p:nvSpPr>
          <p:cNvPr id="9" name="TextBox 8">
            <a:extLst>
              <a:ext uri="{FF2B5EF4-FFF2-40B4-BE49-F238E27FC236}">
                <a16:creationId xmlns:a16="http://schemas.microsoft.com/office/drawing/2014/main" id="{DBC2E668-848C-4CFC-88B8-19E43E0ECD6E}"/>
              </a:ext>
            </a:extLst>
          </p:cNvPr>
          <p:cNvSpPr txBox="1"/>
          <p:nvPr/>
        </p:nvSpPr>
        <p:spPr>
          <a:xfrm>
            <a:off x="0" y="4404048"/>
            <a:ext cx="1960938" cy="1200329"/>
          </a:xfrm>
          <a:prstGeom prst="rect">
            <a:avLst/>
          </a:prstGeom>
          <a:noFill/>
        </p:spPr>
        <p:txBody>
          <a:bodyPr wrap="square" rtlCol="0">
            <a:spAutoFit/>
          </a:bodyPr>
          <a:lstStyle/>
          <a:p>
            <a:r>
              <a:rPr lang="en-NZ" dirty="0"/>
              <a:t>(1)</a:t>
            </a:r>
            <a:r>
              <a:rPr lang="en-US" dirty="0"/>
              <a:t> -Connect one end of the USB-C into your main phone</a:t>
            </a:r>
            <a:endParaRPr lang="en-NZ" dirty="0"/>
          </a:p>
        </p:txBody>
      </p:sp>
      <p:pic>
        <p:nvPicPr>
          <p:cNvPr id="11" name="Picture 10">
            <a:extLst>
              <a:ext uri="{FF2B5EF4-FFF2-40B4-BE49-F238E27FC236}">
                <a16:creationId xmlns:a16="http://schemas.microsoft.com/office/drawing/2014/main" id="{D27B5A35-44EF-40AB-8335-2853596F9A94}"/>
              </a:ext>
            </a:extLst>
          </p:cNvPr>
          <p:cNvPicPr>
            <a:picLocks noChangeAspect="1"/>
          </p:cNvPicPr>
          <p:nvPr/>
        </p:nvPicPr>
        <p:blipFill>
          <a:blip r:embed="rId3"/>
          <a:stretch>
            <a:fillRect/>
          </a:stretch>
        </p:blipFill>
        <p:spPr>
          <a:xfrm>
            <a:off x="2025484" y="1885692"/>
            <a:ext cx="2996688" cy="2480864"/>
          </a:xfrm>
          <a:prstGeom prst="rect">
            <a:avLst/>
          </a:prstGeom>
        </p:spPr>
      </p:pic>
      <p:sp>
        <p:nvSpPr>
          <p:cNvPr id="12" name="TextBox 11">
            <a:extLst>
              <a:ext uri="{FF2B5EF4-FFF2-40B4-BE49-F238E27FC236}">
                <a16:creationId xmlns:a16="http://schemas.microsoft.com/office/drawing/2014/main" id="{74BBC62C-5765-4422-9FA3-789F2BD22CA4}"/>
              </a:ext>
            </a:extLst>
          </p:cNvPr>
          <p:cNvSpPr txBox="1"/>
          <p:nvPr/>
        </p:nvSpPr>
        <p:spPr>
          <a:xfrm>
            <a:off x="2199729" y="4404048"/>
            <a:ext cx="9861642" cy="1754326"/>
          </a:xfrm>
          <a:prstGeom prst="rect">
            <a:avLst/>
          </a:prstGeom>
          <a:noFill/>
        </p:spPr>
        <p:txBody>
          <a:bodyPr wrap="square" rtlCol="0">
            <a:spAutoFit/>
          </a:bodyPr>
          <a:lstStyle/>
          <a:p>
            <a:r>
              <a:rPr lang="en-NZ" dirty="0"/>
              <a:t>(2)</a:t>
            </a:r>
            <a:r>
              <a:rPr lang="en-US" dirty="0"/>
              <a:t> -Connect the other end of the USB-C to the second phone</a:t>
            </a:r>
          </a:p>
          <a:p>
            <a:endParaRPr lang="en-US" dirty="0"/>
          </a:p>
          <a:p>
            <a:r>
              <a:rPr lang="en-US" dirty="0"/>
              <a:t>-After connecting the USB-C to the second phone a pop up will appear on the second phone that says "... would like to connect to your phone". For the first phone a "waiting to connect...." will pop up</a:t>
            </a:r>
          </a:p>
          <a:p>
            <a:endParaRPr lang="en-US" dirty="0"/>
          </a:p>
          <a:p>
            <a:r>
              <a:rPr lang="en-US" dirty="0"/>
              <a:t>-The user on the second phone can choose whether they want to connect to the main phone or not</a:t>
            </a:r>
            <a:endParaRPr lang="en-NZ" dirty="0"/>
          </a:p>
        </p:txBody>
      </p:sp>
      <p:pic>
        <p:nvPicPr>
          <p:cNvPr id="14" name="Picture 13">
            <a:extLst>
              <a:ext uri="{FF2B5EF4-FFF2-40B4-BE49-F238E27FC236}">
                <a16:creationId xmlns:a16="http://schemas.microsoft.com/office/drawing/2014/main" id="{B1B55519-7BC0-4E3A-854B-1918B34EAC50}"/>
              </a:ext>
            </a:extLst>
          </p:cNvPr>
          <p:cNvPicPr>
            <a:picLocks noChangeAspect="1"/>
          </p:cNvPicPr>
          <p:nvPr/>
        </p:nvPicPr>
        <p:blipFill>
          <a:blip r:embed="rId4"/>
          <a:stretch>
            <a:fillRect/>
          </a:stretch>
        </p:blipFill>
        <p:spPr>
          <a:xfrm>
            <a:off x="5257800" y="1571592"/>
            <a:ext cx="3184314" cy="2832456"/>
          </a:xfrm>
          <a:prstGeom prst="rect">
            <a:avLst/>
          </a:prstGeom>
        </p:spPr>
      </p:pic>
      <p:pic>
        <p:nvPicPr>
          <p:cNvPr id="16" name="Picture 15">
            <a:extLst>
              <a:ext uri="{FF2B5EF4-FFF2-40B4-BE49-F238E27FC236}">
                <a16:creationId xmlns:a16="http://schemas.microsoft.com/office/drawing/2014/main" id="{96FA6368-9983-45F7-9C17-25726E8B0475}"/>
              </a:ext>
            </a:extLst>
          </p:cNvPr>
          <p:cNvPicPr>
            <a:picLocks noChangeAspect="1"/>
          </p:cNvPicPr>
          <p:nvPr/>
        </p:nvPicPr>
        <p:blipFill>
          <a:blip r:embed="rId5"/>
          <a:stretch>
            <a:fillRect/>
          </a:stretch>
        </p:blipFill>
        <p:spPr>
          <a:xfrm>
            <a:off x="8842469" y="1478355"/>
            <a:ext cx="3346262" cy="2925693"/>
          </a:xfrm>
          <a:prstGeom prst="rect">
            <a:avLst/>
          </a:prstGeom>
        </p:spPr>
      </p:pic>
      <p:pic>
        <p:nvPicPr>
          <p:cNvPr id="18" name="Picture 17">
            <a:extLst>
              <a:ext uri="{FF2B5EF4-FFF2-40B4-BE49-F238E27FC236}">
                <a16:creationId xmlns:a16="http://schemas.microsoft.com/office/drawing/2014/main" id="{ED848E16-13D6-4EB1-B546-2783DC5DDFC8}"/>
              </a:ext>
            </a:extLst>
          </p:cNvPr>
          <p:cNvPicPr>
            <a:picLocks noChangeAspect="1"/>
          </p:cNvPicPr>
          <p:nvPr/>
        </p:nvPicPr>
        <p:blipFill>
          <a:blip r:embed="rId6"/>
          <a:stretch>
            <a:fillRect/>
          </a:stretch>
        </p:blipFill>
        <p:spPr>
          <a:xfrm>
            <a:off x="5019059" y="2460220"/>
            <a:ext cx="266737" cy="952633"/>
          </a:xfrm>
          <a:prstGeom prst="rect">
            <a:avLst/>
          </a:prstGeom>
        </p:spPr>
      </p:pic>
      <p:pic>
        <p:nvPicPr>
          <p:cNvPr id="20" name="Picture 19">
            <a:extLst>
              <a:ext uri="{FF2B5EF4-FFF2-40B4-BE49-F238E27FC236}">
                <a16:creationId xmlns:a16="http://schemas.microsoft.com/office/drawing/2014/main" id="{280D50A1-6212-4E8C-B5CE-25D762F5D461}"/>
              </a:ext>
            </a:extLst>
          </p:cNvPr>
          <p:cNvPicPr>
            <a:picLocks noChangeAspect="1"/>
          </p:cNvPicPr>
          <p:nvPr/>
        </p:nvPicPr>
        <p:blipFill>
          <a:blip r:embed="rId6"/>
          <a:stretch>
            <a:fillRect/>
          </a:stretch>
        </p:blipFill>
        <p:spPr>
          <a:xfrm>
            <a:off x="8518112" y="2391706"/>
            <a:ext cx="266737" cy="952633"/>
          </a:xfrm>
          <a:prstGeom prst="rect">
            <a:avLst/>
          </a:prstGeom>
        </p:spPr>
      </p:pic>
      <p:pic>
        <p:nvPicPr>
          <p:cNvPr id="22" name="Picture 21">
            <a:extLst>
              <a:ext uri="{FF2B5EF4-FFF2-40B4-BE49-F238E27FC236}">
                <a16:creationId xmlns:a16="http://schemas.microsoft.com/office/drawing/2014/main" id="{A66BA4EC-4F13-43C6-9E6C-4E7CE4ABAD87}"/>
              </a:ext>
            </a:extLst>
          </p:cNvPr>
          <p:cNvPicPr>
            <a:picLocks noChangeAspect="1"/>
          </p:cNvPicPr>
          <p:nvPr/>
        </p:nvPicPr>
        <p:blipFill>
          <a:blip r:embed="rId7"/>
          <a:stretch>
            <a:fillRect/>
          </a:stretch>
        </p:blipFill>
        <p:spPr>
          <a:xfrm>
            <a:off x="64546" y="1680954"/>
            <a:ext cx="304843" cy="323895"/>
          </a:xfrm>
          <a:prstGeom prst="rect">
            <a:avLst/>
          </a:prstGeom>
        </p:spPr>
      </p:pic>
      <p:pic>
        <p:nvPicPr>
          <p:cNvPr id="24" name="Picture 23">
            <a:extLst>
              <a:ext uri="{FF2B5EF4-FFF2-40B4-BE49-F238E27FC236}">
                <a16:creationId xmlns:a16="http://schemas.microsoft.com/office/drawing/2014/main" id="{A51EE71C-C14B-4A40-BEA6-A56AF0C2C8F2}"/>
              </a:ext>
            </a:extLst>
          </p:cNvPr>
          <p:cNvPicPr>
            <a:picLocks noChangeAspect="1"/>
          </p:cNvPicPr>
          <p:nvPr/>
        </p:nvPicPr>
        <p:blipFill>
          <a:blip r:embed="rId8"/>
          <a:stretch>
            <a:fillRect/>
          </a:stretch>
        </p:blipFill>
        <p:spPr>
          <a:xfrm>
            <a:off x="1921156" y="1662208"/>
            <a:ext cx="323895" cy="323895"/>
          </a:xfrm>
          <a:prstGeom prst="rect">
            <a:avLst/>
          </a:prstGeom>
        </p:spPr>
      </p:pic>
    </p:spTree>
    <p:extLst>
      <p:ext uri="{BB962C8B-B14F-4D97-AF65-F5344CB8AC3E}">
        <p14:creationId xmlns:p14="http://schemas.microsoft.com/office/powerpoint/2010/main" val="60649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4ECCB-2189-40F2-9973-DF33D13CEFA9}"/>
              </a:ext>
            </a:extLst>
          </p:cNvPr>
          <p:cNvSpPr>
            <a:spLocks noGrp="1"/>
          </p:cNvSpPr>
          <p:nvPr>
            <p:ph type="title"/>
          </p:nvPr>
        </p:nvSpPr>
        <p:spPr>
          <a:xfrm>
            <a:off x="147735" y="406399"/>
            <a:ext cx="10515600" cy="470679"/>
          </a:xfrm>
        </p:spPr>
        <p:txBody>
          <a:bodyPr>
            <a:normAutofit fontScale="90000"/>
          </a:bodyPr>
          <a:lstStyle/>
          <a:p>
            <a:r>
              <a:rPr lang="en-NZ" sz="2800" dirty="0"/>
              <a:t>Establishing connection(3) const.</a:t>
            </a:r>
          </a:p>
        </p:txBody>
      </p:sp>
      <p:pic>
        <p:nvPicPr>
          <p:cNvPr id="5" name="Picture 4">
            <a:extLst>
              <a:ext uri="{FF2B5EF4-FFF2-40B4-BE49-F238E27FC236}">
                <a16:creationId xmlns:a16="http://schemas.microsoft.com/office/drawing/2014/main" id="{0402AB8C-7214-437D-A84D-CC99E9D2A108}"/>
              </a:ext>
            </a:extLst>
          </p:cNvPr>
          <p:cNvPicPr>
            <a:picLocks noChangeAspect="1"/>
          </p:cNvPicPr>
          <p:nvPr/>
        </p:nvPicPr>
        <p:blipFill>
          <a:blip r:embed="rId2"/>
          <a:stretch>
            <a:fillRect/>
          </a:stretch>
        </p:blipFill>
        <p:spPr>
          <a:xfrm>
            <a:off x="279968" y="949671"/>
            <a:ext cx="3477110" cy="2924583"/>
          </a:xfrm>
          <a:prstGeom prst="rect">
            <a:avLst/>
          </a:prstGeom>
        </p:spPr>
      </p:pic>
      <p:pic>
        <p:nvPicPr>
          <p:cNvPr id="7" name="Picture 6">
            <a:extLst>
              <a:ext uri="{FF2B5EF4-FFF2-40B4-BE49-F238E27FC236}">
                <a16:creationId xmlns:a16="http://schemas.microsoft.com/office/drawing/2014/main" id="{A1B7DDE2-ED9B-4B48-B614-1B136E771539}"/>
              </a:ext>
            </a:extLst>
          </p:cNvPr>
          <p:cNvPicPr>
            <a:picLocks noChangeAspect="1"/>
          </p:cNvPicPr>
          <p:nvPr/>
        </p:nvPicPr>
        <p:blipFill>
          <a:blip r:embed="rId3"/>
          <a:stretch>
            <a:fillRect/>
          </a:stretch>
        </p:blipFill>
        <p:spPr>
          <a:xfrm>
            <a:off x="4278623" y="949671"/>
            <a:ext cx="3429479" cy="3191320"/>
          </a:xfrm>
          <a:prstGeom prst="rect">
            <a:avLst/>
          </a:prstGeom>
        </p:spPr>
      </p:pic>
      <p:pic>
        <p:nvPicPr>
          <p:cNvPr id="9" name="Picture 8">
            <a:extLst>
              <a:ext uri="{FF2B5EF4-FFF2-40B4-BE49-F238E27FC236}">
                <a16:creationId xmlns:a16="http://schemas.microsoft.com/office/drawing/2014/main" id="{4AA6B7B9-ED6B-48E6-BDF8-58B829E5C629}"/>
              </a:ext>
            </a:extLst>
          </p:cNvPr>
          <p:cNvPicPr>
            <a:picLocks noChangeAspect="1"/>
          </p:cNvPicPr>
          <p:nvPr/>
        </p:nvPicPr>
        <p:blipFill>
          <a:blip r:embed="rId4"/>
          <a:stretch>
            <a:fillRect/>
          </a:stretch>
        </p:blipFill>
        <p:spPr>
          <a:xfrm>
            <a:off x="3803509" y="1640264"/>
            <a:ext cx="395268" cy="1010129"/>
          </a:xfrm>
          <a:prstGeom prst="rect">
            <a:avLst/>
          </a:prstGeom>
        </p:spPr>
      </p:pic>
      <p:sp>
        <p:nvSpPr>
          <p:cNvPr id="10" name="TextBox 9">
            <a:extLst>
              <a:ext uri="{FF2B5EF4-FFF2-40B4-BE49-F238E27FC236}">
                <a16:creationId xmlns:a16="http://schemas.microsoft.com/office/drawing/2014/main" id="{626517CC-78D7-4C0D-9544-1ADC6681248A}"/>
              </a:ext>
            </a:extLst>
          </p:cNvPr>
          <p:cNvSpPr txBox="1"/>
          <p:nvPr/>
        </p:nvSpPr>
        <p:spPr>
          <a:xfrm>
            <a:off x="0" y="4140991"/>
            <a:ext cx="7708102" cy="2031325"/>
          </a:xfrm>
          <a:prstGeom prst="rect">
            <a:avLst/>
          </a:prstGeom>
          <a:noFill/>
        </p:spPr>
        <p:txBody>
          <a:bodyPr wrap="square" rtlCol="0">
            <a:spAutoFit/>
          </a:bodyPr>
          <a:lstStyle/>
          <a:p>
            <a:r>
              <a:rPr lang="en-NZ" dirty="0"/>
              <a:t>(3)</a:t>
            </a:r>
            <a:r>
              <a:rPr lang="en-US" dirty="0"/>
              <a:t> - If user on second phone click on yes. A "Connection successful" pop up will show and both user can click on "close" to close the pop up. There also will be a green circle/oval top left of the phone, meaning that both phone are connected</a:t>
            </a:r>
          </a:p>
          <a:p>
            <a:endParaRPr lang="en-US" dirty="0"/>
          </a:p>
          <a:p>
            <a:r>
              <a:rPr lang="en-US" dirty="0"/>
              <a:t>-If user on second phone click on No, a pop up saying "Connection failed" will be only on the main phone. The user on the second phone can remove the USB-C Cable</a:t>
            </a:r>
            <a:endParaRPr lang="en-NZ" dirty="0"/>
          </a:p>
        </p:txBody>
      </p:sp>
      <p:pic>
        <p:nvPicPr>
          <p:cNvPr id="12" name="Picture 11">
            <a:extLst>
              <a:ext uri="{FF2B5EF4-FFF2-40B4-BE49-F238E27FC236}">
                <a16:creationId xmlns:a16="http://schemas.microsoft.com/office/drawing/2014/main" id="{6D0CD99D-62CE-4547-879E-D2057DA10FD6}"/>
              </a:ext>
            </a:extLst>
          </p:cNvPr>
          <p:cNvPicPr>
            <a:picLocks noChangeAspect="1"/>
          </p:cNvPicPr>
          <p:nvPr/>
        </p:nvPicPr>
        <p:blipFill>
          <a:blip r:embed="rId5"/>
          <a:stretch>
            <a:fillRect/>
          </a:stretch>
        </p:blipFill>
        <p:spPr>
          <a:xfrm>
            <a:off x="160176" y="877078"/>
            <a:ext cx="251166" cy="443726"/>
          </a:xfrm>
          <a:prstGeom prst="rect">
            <a:avLst/>
          </a:prstGeom>
        </p:spPr>
      </p:pic>
      <p:sp>
        <p:nvSpPr>
          <p:cNvPr id="13" name="Content Placeholder 2">
            <a:extLst>
              <a:ext uri="{FF2B5EF4-FFF2-40B4-BE49-F238E27FC236}">
                <a16:creationId xmlns:a16="http://schemas.microsoft.com/office/drawing/2014/main" id="{FED497DA-828C-45E2-895A-940BBE56989D}"/>
              </a:ext>
            </a:extLst>
          </p:cNvPr>
          <p:cNvSpPr>
            <a:spLocks noGrp="1"/>
          </p:cNvSpPr>
          <p:nvPr>
            <p:ph idx="1"/>
          </p:nvPr>
        </p:nvSpPr>
        <p:spPr>
          <a:xfrm>
            <a:off x="7720542" y="559837"/>
            <a:ext cx="3633257" cy="5617125"/>
          </a:xfrm>
        </p:spPr>
        <p:txBody>
          <a:bodyPr>
            <a:normAutofit fontScale="92500" lnSpcReduction="20000"/>
          </a:bodyPr>
          <a:lstStyle/>
          <a:p>
            <a:r>
              <a:rPr lang="en-US" sz="2000" b="0" i="0" dirty="0">
                <a:solidFill>
                  <a:srgbClr val="050505"/>
                </a:solidFill>
                <a:effectLst/>
                <a:latin typeface="Segoe UI Historic" panose="020B0502040204020203" pitchFamily="34" charset="0"/>
              </a:rPr>
              <a:t>Strength:</a:t>
            </a:r>
          </a:p>
          <a:p>
            <a:pPr>
              <a:buFontTx/>
              <a:buChar char="-"/>
            </a:pPr>
            <a:r>
              <a:rPr lang="en-US" sz="2000" b="0" i="0" dirty="0">
                <a:solidFill>
                  <a:srgbClr val="050505"/>
                </a:solidFill>
                <a:effectLst/>
                <a:latin typeface="Segoe UI Historic" panose="020B0502040204020203" pitchFamily="34" charset="0"/>
              </a:rPr>
              <a:t>The connection is very secure and strong </a:t>
            </a:r>
          </a:p>
          <a:p>
            <a:pPr>
              <a:buFontTx/>
              <a:buChar char="-"/>
            </a:pPr>
            <a:r>
              <a:rPr lang="en-US" sz="2000" b="0" i="0" dirty="0">
                <a:solidFill>
                  <a:srgbClr val="050505"/>
                </a:solidFill>
                <a:effectLst/>
                <a:latin typeface="Segoe UI Historic" panose="020B0502040204020203" pitchFamily="34" charset="0"/>
              </a:rPr>
              <a:t>The connection is very fast to transfer stuff through wire </a:t>
            </a:r>
          </a:p>
          <a:p>
            <a:pPr>
              <a:buFontTx/>
              <a:buChar char="-"/>
            </a:pPr>
            <a:r>
              <a:rPr lang="en-US" sz="2000" b="0" i="0" dirty="0">
                <a:solidFill>
                  <a:srgbClr val="050505"/>
                </a:solidFill>
                <a:effectLst/>
                <a:latin typeface="Segoe UI Historic" panose="020B0502040204020203" pitchFamily="34" charset="0"/>
              </a:rPr>
              <a:t>Can connect phone with no internet or somewhere without service/network </a:t>
            </a:r>
          </a:p>
          <a:p>
            <a:pPr marL="0" indent="0">
              <a:buNone/>
            </a:pPr>
            <a:endParaRPr lang="en-US" sz="2000" b="0" i="0" dirty="0">
              <a:solidFill>
                <a:srgbClr val="050505"/>
              </a:solidFill>
              <a:effectLst/>
              <a:latin typeface="Segoe UI Historic" panose="020B0502040204020203" pitchFamily="34" charset="0"/>
            </a:endParaRPr>
          </a:p>
          <a:p>
            <a:r>
              <a:rPr lang="en-US" sz="2000" dirty="0">
                <a:solidFill>
                  <a:srgbClr val="050505"/>
                </a:solidFill>
                <a:latin typeface="Segoe UI Historic" panose="020B0502040204020203" pitchFamily="34" charset="0"/>
              </a:rPr>
              <a:t>Weakness:</a:t>
            </a:r>
          </a:p>
          <a:p>
            <a:pPr>
              <a:buFontTx/>
              <a:buChar char="-"/>
            </a:pPr>
            <a:r>
              <a:rPr lang="en-US" sz="2000" dirty="0">
                <a:solidFill>
                  <a:srgbClr val="050505"/>
                </a:solidFill>
                <a:latin typeface="Segoe UI Historic" panose="020B0502040204020203" pitchFamily="34" charset="0"/>
              </a:rPr>
              <a:t>The user need to carry a USB-   C wire around for if they want to connect to other users</a:t>
            </a:r>
          </a:p>
          <a:p>
            <a:pPr marL="0" indent="0">
              <a:buNone/>
            </a:pPr>
            <a:endParaRPr lang="en-US" sz="2000" dirty="0">
              <a:solidFill>
                <a:srgbClr val="050505"/>
              </a:solidFill>
              <a:latin typeface="Segoe UI Historic" panose="020B0502040204020203" pitchFamily="34" charset="0"/>
            </a:endParaRPr>
          </a:p>
          <a:p>
            <a:pPr>
              <a:buFontTx/>
              <a:buChar char="-"/>
            </a:pPr>
            <a:r>
              <a:rPr lang="en-US" sz="2000" dirty="0">
                <a:solidFill>
                  <a:srgbClr val="050505"/>
                </a:solidFill>
                <a:latin typeface="Segoe UI Historic" panose="020B0502040204020203" pitchFamily="34" charset="0"/>
              </a:rPr>
              <a:t>Other user phones need to have a USB-C Charging port to be able to connect</a:t>
            </a:r>
          </a:p>
          <a:p>
            <a:pPr marL="0" indent="0">
              <a:buNone/>
            </a:pPr>
            <a:endParaRPr lang="en-US" sz="2000" dirty="0">
              <a:solidFill>
                <a:srgbClr val="050505"/>
              </a:solidFill>
              <a:latin typeface="Segoe UI Historic" panose="020B0502040204020203" pitchFamily="34" charset="0"/>
            </a:endParaRPr>
          </a:p>
          <a:p>
            <a:pPr>
              <a:buFontTx/>
              <a:buChar char="-"/>
            </a:pPr>
            <a:r>
              <a:rPr lang="en-US" sz="2000" dirty="0">
                <a:solidFill>
                  <a:srgbClr val="050505"/>
                </a:solidFill>
                <a:latin typeface="Segoe UI Historic" panose="020B0502040204020203" pitchFamily="34" charset="0"/>
              </a:rPr>
              <a:t>Slow if user want to send  Photo to everyone</a:t>
            </a:r>
          </a:p>
        </p:txBody>
      </p:sp>
    </p:spTree>
    <p:extLst>
      <p:ext uri="{BB962C8B-B14F-4D97-AF65-F5344CB8AC3E}">
        <p14:creationId xmlns:p14="http://schemas.microsoft.com/office/powerpoint/2010/main" val="2216244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F0E4-F38D-4B3D-A0B1-64372281489B}"/>
              </a:ext>
            </a:extLst>
          </p:cNvPr>
          <p:cNvSpPr>
            <a:spLocks noGrp="1"/>
          </p:cNvSpPr>
          <p:nvPr>
            <p:ph type="title"/>
          </p:nvPr>
        </p:nvSpPr>
        <p:spPr>
          <a:xfrm>
            <a:off x="399661" y="337133"/>
            <a:ext cx="10515600" cy="465299"/>
          </a:xfrm>
        </p:spPr>
        <p:txBody>
          <a:bodyPr>
            <a:normAutofit fontScale="90000"/>
          </a:bodyPr>
          <a:lstStyle/>
          <a:p>
            <a:r>
              <a:rPr lang="en-NZ" sz="2800" dirty="0"/>
              <a:t>Selecting and sharing(3)</a:t>
            </a:r>
          </a:p>
        </p:txBody>
      </p:sp>
      <p:pic>
        <p:nvPicPr>
          <p:cNvPr id="5" name="Picture 4">
            <a:extLst>
              <a:ext uri="{FF2B5EF4-FFF2-40B4-BE49-F238E27FC236}">
                <a16:creationId xmlns:a16="http://schemas.microsoft.com/office/drawing/2014/main" id="{4CF04583-FBE6-4CF6-8F97-7F247786854B}"/>
              </a:ext>
            </a:extLst>
          </p:cNvPr>
          <p:cNvPicPr>
            <a:picLocks noChangeAspect="1"/>
          </p:cNvPicPr>
          <p:nvPr/>
        </p:nvPicPr>
        <p:blipFill>
          <a:blip r:embed="rId2"/>
          <a:stretch>
            <a:fillRect/>
          </a:stretch>
        </p:blipFill>
        <p:spPr>
          <a:xfrm>
            <a:off x="198670" y="802432"/>
            <a:ext cx="3626881" cy="3142038"/>
          </a:xfrm>
          <a:prstGeom prst="rect">
            <a:avLst/>
          </a:prstGeom>
        </p:spPr>
      </p:pic>
      <p:pic>
        <p:nvPicPr>
          <p:cNvPr id="7" name="Picture 6">
            <a:extLst>
              <a:ext uri="{FF2B5EF4-FFF2-40B4-BE49-F238E27FC236}">
                <a16:creationId xmlns:a16="http://schemas.microsoft.com/office/drawing/2014/main" id="{683CE266-34EB-4F7A-A9D6-FC97C092583D}"/>
              </a:ext>
            </a:extLst>
          </p:cNvPr>
          <p:cNvPicPr>
            <a:picLocks noChangeAspect="1"/>
          </p:cNvPicPr>
          <p:nvPr/>
        </p:nvPicPr>
        <p:blipFill>
          <a:blip r:embed="rId3"/>
          <a:stretch>
            <a:fillRect/>
          </a:stretch>
        </p:blipFill>
        <p:spPr>
          <a:xfrm>
            <a:off x="4053361" y="524697"/>
            <a:ext cx="4129586" cy="3456863"/>
          </a:xfrm>
          <a:prstGeom prst="rect">
            <a:avLst/>
          </a:prstGeom>
        </p:spPr>
      </p:pic>
      <p:pic>
        <p:nvPicPr>
          <p:cNvPr id="9" name="Picture 8">
            <a:extLst>
              <a:ext uri="{FF2B5EF4-FFF2-40B4-BE49-F238E27FC236}">
                <a16:creationId xmlns:a16="http://schemas.microsoft.com/office/drawing/2014/main" id="{34AA88BE-BFE5-46DE-98EA-8F505ED4B6E3}"/>
              </a:ext>
            </a:extLst>
          </p:cNvPr>
          <p:cNvPicPr>
            <a:picLocks noChangeAspect="1"/>
          </p:cNvPicPr>
          <p:nvPr/>
        </p:nvPicPr>
        <p:blipFill>
          <a:blip r:embed="rId4"/>
          <a:stretch>
            <a:fillRect/>
          </a:stretch>
        </p:blipFill>
        <p:spPr>
          <a:xfrm>
            <a:off x="8570848" y="569782"/>
            <a:ext cx="3422482" cy="3706562"/>
          </a:xfrm>
          <a:prstGeom prst="rect">
            <a:avLst/>
          </a:prstGeom>
        </p:spPr>
      </p:pic>
      <p:pic>
        <p:nvPicPr>
          <p:cNvPr id="11" name="Picture 10">
            <a:extLst>
              <a:ext uri="{FF2B5EF4-FFF2-40B4-BE49-F238E27FC236}">
                <a16:creationId xmlns:a16="http://schemas.microsoft.com/office/drawing/2014/main" id="{B268D2E8-7EFC-481B-9447-60F3EB1337EF}"/>
              </a:ext>
            </a:extLst>
          </p:cNvPr>
          <p:cNvPicPr>
            <a:picLocks noChangeAspect="1"/>
          </p:cNvPicPr>
          <p:nvPr/>
        </p:nvPicPr>
        <p:blipFill>
          <a:blip r:embed="rId5"/>
          <a:stretch>
            <a:fillRect/>
          </a:stretch>
        </p:blipFill>
        <p:spPr>
          <a:xfrm>
            <a:off x="47187" y="724362"/>
            <a:ext cx="352474" cy="333422"/>
          </a:xfrm>
          <a:prstGeom prst="rect">
            <a:avLst/>
          </a:prstGeom>
        </p:spPr>
      </p:pic>
      <p:pic>
        <p:nvPicPr>
          <p:cNvPr id="13" name="Picture 12">
            <a:extLst>
              <a:ext uri="{FF2B5EF4-FFF2-40B4-BE49-F238E27FC236}">
                <a16:creationId xmlns:a16="http://schemas.microsoft.com/office/drawing/2014/main" id="{E56F717A-DB4C-4105-B68F-C0E3CC4A6CC1}"/>
              </a:ext>
            </a:extLst>
          </p:cNvPr>
          <p:cNvPicPr>
            <a:picLocks noChangeAspect="1"/>
          </p:cNvPicPr>
          <p:nvPr/>
        </p:nvPicPr>
        <p:blipFill>
          <a:blip r:embed="rId6"/>
          <a:stretch>
            <a:fillRect/>
          </a:stretch>
        </p:blipFill>
        <p:spPr>
          <a:xfrm>
            <a:off x="3787036" y="671479"/>
            <a:ext cx="266326" cy="357875"/>
          </a:xfrm>
          <a:prstGeom prst="rect">
            <a:avLst/>
          </a:prstGeom>
        </p:spPr>
      </p:pic>
      <p:pic>
        <p:nvPicPr>
          <p:cNvPr id="15" name="Picture 14">
            <a:extLst>
              <a:ext uri="{FF2B5EF4-FFF2-40B4-BE49-F238E27FC236}">
                <a16:creationId xmlns:a16="http://schemas.microsoft.com/office/drawing/2014/main" id="{2E880849-75A1-4562-A32A-A6A9DBD75B44}"/>
              </a:ext>
            </a:extLst>
          </p:cNvPr>
          <p:cNvPicPr>
            <a:picLocks noChangeAspect="1"/>
          </p:cNvPicPr>
          <p:nvPr/>
        </p:nvPicPr>
        <p:blipFill>
          <a:blip r:embed="rId7"/>
          <a:stretch>
            <a:fillRect/>
          </a:stretch>
        </p:blipFill>
        <p:spPr>
          <a:xfrm>
            <a:off x="8182947" y="1402133"/>
            <a:ext cx="341274" cy="971318"/>
          </a:xfrm>
          <a:prstGeom prst="rect">
            <a:avLst/>
          </a:prstGeom>
        </p:spPr>
      </p:pic>
      <p:sp>
        <p:nvSpPr>
          <p:cNvPr id="16" name="TextBox 15">
            <a:extLst>
              <a:ext uri="{FF2B5EF4-FFF2-40B4-BE49-F238E27FC236}">
                <a16:creationId xmlns:a16="http://schemas.microsoft.com/office/drawing/2014/main" id="{96577E60-D9B2-413B-80FE-28FBC6EBD5C4}"/>
              </a:ext>
            </a:extLst>
          </p:cNvPr>
          <p:cNvSpPr txBox="1"/>
          <p:nvPr/>
        </p:nvSpPr>
        <p:spPr>
          <a:xfrm>
            <a:off x="0" y="3944470"/>
            <a:ext cx="3825551" cy="923330"/>
          </a:xfrm>
          <a:prstGeom prst="rect">
            <a:avLst/>
          </a:prstGeom>
          <a:noFill/>
        </p:spPr>
        <p:txBody>
          <a:bodyPr wrap="square" rtlCol="0">
            <a:spAutoFit/>
          </a:bodyPr>
          <a:lstStyle/>
          <a:p>
            <a:r>
              <a:rPr lang="en-NZ" dirty="0"/>
              <a:t>(1)</a:t>
            </a:r>
            <a:r>
              <a:rPr lang="en-US" dirty="0"/>
              <a:t> User on main phone can select photos by clicking on the photo they want to send, then click on send</a:t>
            </a:r>
          </a:p>
        </p:txBody>
      </p:sp>
      <p:sp>
        <p:nvSpPr>
          <p:cNvPr id="17" name="TextBox 16">
            <a:extLst>
              <a:ext uri="{FF2B5EF4-FFF2-40B4-BE49-F238E27FC236}">
                <a16:creationId xmlns:a16="http://schemas.microsoft.com/office/drawing/2014/main" id="{3BBDB4D9-76B7-41BA-89B0-3F8047A5C230}"/>
              </a:ext>
            </a:extLst>
          </p:cNvPr>
          <p:cNvSpPr txBox="1"/>
          <p:nvPr/>
        </p:nvSpPr>
        <p:spPr>
          <a:xfrm>
            <a:off x="4012054" y="4276344"/>
            <a:ext cx="8018489" cy="1754326"/>
          </a:xfrm>
          <a:prstGeom prst="rect">
            <a:avLst/>
          </a:prstGeom>
          <a:noFill/>
        </p:spPr>
        <p:txBody>
          <a:bodyPr wrap="square" rtlCol="0">
            <a:spAutoFit/>
          </a:bodyPr>
          <a:lstStyle/>
          <a:p>
            <a:r>
              <a:rPr lang="en-NZ" dirty="0"/>
              <a:t>(2)</a:t>
            </a:r>
            <a:r>
              <a:rPr lang="en-US" dirty="0"/>
              <a:t> User on second phone can decide to accept or decline the photos that's been sent from the main phone, If they press decline the connection will be lost and can remove the USB-C cable.</a:t>
            </a:r>
            <a:endParaRPr lang="en-NZ" dirty="0"/>
          </a:p>
          <a:p>
            <a:r>
              <a:rPr lang="en-NZ" dirty="0"/>
              <a:t> </a:t>
            </a:r>
          </a:p>
          <a:p>
            <a:r>
              <a:rPr lang="en-US" dirty="0"/>
              <a:t>After clicking on Accept, second phone user can click on disconnect to disconnect from the main phone after the photo's been sent.</a:t>
            </a:r>
            <a:endParaRPr lang="en-NZ" dirty="0"/>
          </a:p>
        </p:txBody>
      </p:sp>
    </p:spTree>
    <p:extLst>
      <p:ext uri="{BB962C8B-B14F-4D97-AF65-F5344CB8AC3E}">
        <p14:creationId xmlns:p14="http://schemas.microsoft.com/office/powerpoint/2010/main" val="2591934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33DEC-0B23-446A-AEC5-17B47AADD807}"/>
              </a:ext>
            </a:extLst>
          </p:cNvPr>
          <p:cNvSpPr>
            <a:spLocks noGrp="1"/>
          </p:cNvSpPr>
          <p:nvPr>
            <p:ph type="title"/>
          </p:nvPr>
        </p:nvSpPr>
        <p:spPr/>
        <p:txBody>
          <a:bodyPr>
            <a:normAutofit/>
          </a:bodyPr>
          <a:lstStyle/>
          <a:p>
            <a:r>
              <a:rPr lang="en-NZ" sz="2800" dirty="0"/>
              <a:t>Selecting and sharing(3) cont.</a:t>
            </a:r>
          </a:p>
        </p:txBody>
      </p:sp>
      <p:sp>
        <p:nvSpPr>
          <p:cNvPr id="3" name="Content Placeholder 2">
            <a:extLst>
              <a:ext uri="{FF2B5EF4-FFF2-40B4-BE49-F238E27FC236}">
                <a16:creationId xmlns:a16="http://schemas.microsoft.com/office/drawing/2014/main" id="{2B05BAF4-DC72-4249-A4D8-07B7138F8B69}"/>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Strength:</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Green dot shows which photos are selected to user knows</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Simple design and very popular amongst the users</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Weakness:</a:t>
            </a:r>
          </a:p>
          <a:p>
            <a:pPr marL="0" indent="0">
              <a:buNone/>
            </a:pPr>
            <a:r>
              <a:rPr lang="en-US" sz="2000" dirty="0"/>
              <a:t>- Too much information on one screen for user to look at</a:t>
            </a:r>
          </a:p>
          <a:p>
            <a:pPr marL="0" indent="0">
              <a:buNone/>
            </a:pPr>
            <a:r>
              <a:rPr lang="en-US" sz="2000" dirty="0"/>
              <a:t>- User may need to scroll through a lot of photos to choose the right one</a:t>
            </a:r>
          </a:p>
          <a:p>
            <a:pPr marL="0" indent="0">
              <a:buNone/>
            </a:pPr>
            <a:endParaRPr lang="en-NZ" sz="2000" dirty="0"/>
          </a:p>
        </p:txBody>
      </p:sp>
    </p:spTree>
    <p:extLst>
      <p:ext uri="{BB962C8B-B14F-4D97-AF65-F5344CB8AC3E}">
        <p14:creationId xmlns:p14="http://schemas.microsoft.com/office/powerpoint/2010/main" val="1307248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0E50-5E33-48D5-B7B1-7B8E0B7BCC3E}"/>
              </a:ext>
            </a:extLst>
          </p:cNvPr>
          <p:cNvSpPr>
            <a:spLocks noGrp="1"/>
          </p:cNvSpPr>
          <p:nvPr>
            <p:ph type="title"/>
          </p:nvPr>
        </p:nvSpPr>
        <p:spPr>
          <a:xfrm>
            <a:off x="0" y="75876"/>
            <a:ext cx="10515600" cy="465299"/>
          </a:xfrm>
        </p:spPr>
        <p:txBody>
          <a:bodyPr>
            <a:normAutofit fontScale="90000"/>
          </a:bodyPr>
          <a:lstStyle/>
          <a:p>
            <a:r>
              <a:rPr lang="en-NZ" sz="2800" dirty="0"/>
              <a:t>Establishing connection(4)</a:t>
            </a:r>
          </a:p>
        </p:txBody>
      </p:sp>
      <p:pic>
        <p:nvPicPr>
          <p:cNvPr id="4" name="Picture 3">
            <a:extLst>
              <a:ext uri="{FF2B5EF4-FFF2-40B4-BE49-F238E27FC236}">
                <a16:creationId xmlns:a16="http://schemas.microsoft.com/office/drawing/2014/main" id="{50BBD902-7724-45DA-A2D8-DA590CB39EAE}"/>
              </a:ext>
            </a:extLst>
          </p:cNvPr>
          <p:cNvPicPr>
            <a:picLocks noChangeAspect="1"/>
          </p:cNvPicPr>
          <p:nvPr/>
        </p:nvPicPr>
        <p:blipFill>
          <a:blip r:embed="rId2"/>
          <a:stretch>
            <a:fillRect/>
          </a:stretch>
        </p:blipFill>
        <p:spPr>
          <a:xfrm>
            <a:off x="0" y="853700"/>
            <a:ext cx="2162452" cy="1871745"/>
          </a:xfrm>
          <a:prstGeom prst="rect">
            <a:avLst/>
          </a:prstGeom>
        </p:spPr>
      </p:pic>
      <p:sp>
        <p:nvSpPr>
          <p:cNvPr id="5" name="TextBox 4">
            <a:extLst>
              <a:ext uri="{FF2B5EF4-FFF2-40B4-BE49-F238E27FC236}">
                <a16:creationId xmlns:a16="http://schemas.microsoft.com/office/drawing/2014/main" id="{B18E3BBA-00B6-4FC5-AFFA-7A96AF4AC1C3}"/>
              </a:ext>
            </a:extLst>
          </p:cNvPr>
          <p:cNvSpPr txBox="1"/>
          <p:nvPr/>
        </p:nvSpPr>
        <p:spPr>
          <a:xfrm>
            <a:off x="0" y="2725445"/>
            <a:ext cx="2162452" cy="2585323"/>
          </a:xfrm>
          <a:prstGeom prst="rect">
            <a:avLst/>
          </a:prstGeom>
          <a:noFill/>
        </p:spPr>
        <p:txBody>
          <a:bodyPr wrap="square" rtlCol="0">
            <a:spAutoFit/>
          </a:bodyPr>
          <a:lstStyle/>
          <a:p>
            <a:pPr algn="ctr"/>
            <a:r>
              <a:rPr lang="en-NZ" dirty="0"/>
              <a:t>(1)Pressing on/main button to enter the home page</a:t>
            </a:r>
          </a:p>
          <a:p>
            <a:pPr algn="ctr"/>
            <a:endParaRPr lang="en-NZ" dirty="0"/>
          </a:p>
          <a:p>
            <a:pPr algn="ctr"/>
            <a:r>
              <a:rPr lang="en-NZ" dirty="0"/>
              <a:t>(assuming there’s no connection at the beginning, and no security measure like lock screen)</a:t>
            </a:r>
          </a:p>
        </p:txBody>
      </p:sp>
      <p:pic>
        <p:nvPicPr>
          <p:cNvPr id="6" name="Picture 5">
            <a:extLst>
              <a:ext uri="{FF2B5EF4-FFF2-40B4-BE49-F238E27FC236}">
                <a16:creationId xmlns:a16="http://schemas.microsoft.com/office/drawing/2014/main" id="{CC5CBA7E-E8BF-4962-81CD-5EE20CB5354F}"/>
              </a:ext>
            </a:extLst>
          </p:cNvPr>
          <p:cNvPicPr>
            <a:picLocks noChangeAspect="1"/>
          </p:cNvPicPr>
          <p:nvPr/>
        </p:nvPicPr>
        <p:blipFill>
          <a:blip r:embed="rId3"/>
          <a:stretch>
            <a:fillRect/>
          </a:stretch>
        </p:blipFill>
        <p:spPr>
          <a:xfrm>
            <a:off x="2162452" y="652266"/>
            <a:ext cx="2162453" cy="4296749"/>
          </a:xfrm>
          <a:prstGeom prst="rect">
            <a:avLst/>
          </a:prstGeom>
        </p:spPr>
      </p:pic>
      <p:sp>
        <p:nvSpPr>
          <p:cNvPr id="7" name="TextBox 6">
            <a:extLst>
              <a:ext uri="{FF2B5EF4-FFF2-40B4-BE49-F238E27FC236}">
                <a16:creationId xmlns:a16="http://schemas.microsoft.com/office/drawing/2014/main" id="{D1555C9F-0F72-4E31-AB6B-802EB7D1CB67}"/>
              </a:ext>
            </a:extLst>
          </p:cNvPr>
          <p:cNvSpPr txBox="1"/>
          <p:nvPr/>
        </p:nvSpPr>
        <p:spPr>
          <a:xfrm>
            <a:off x="1836460" y="4907996"/>
            <a:ext cx="2581049" cy="1754326"/>
          </a:xfrm>
          <a:prstGeom prst="rect">
            <a:avLst/>
          </a:prstGeom>
          <a:noFill/>
        </p:spPr>
        <p:txBody>
          <a:bodyPr wrap="square" rtlCol="0">
            <a:spAutoFit/>
          </a:bodyPr>
          <a:lstStyle/>
          <a:p>
            <a:r>
              <a:rPr lang="en-NZ" dirty="0"/>
              <a:t>(2)Using one finger to tap on one third area at the top of screen, and then slide down the window that include Wi-Fi, Bluetooth, etc. </a:t>
            </a:r>
          </a:p>
        </p:txBody>
      </p:sp>
      <p:pic>
        <p:nvPicPr>
          <p:cNvPr id="9" name="Picture 8">
            <a:extLst>
              <a:ext uri="{FF2B5EF4-FFF2-40B4-BE49-F238E27FC236}">
                <a16:creationId xmlns:a16="http://schemas.microsoft.com/office/drawing/2014/main" id="{3B827932-CB43-4E4F-A92B-C3483559A0D2}"/>
              </a:ext>
            </a:extLst>
          </p:cNvPr>
          <p:cNvPicPr>
            <a:picLocks noChangeAspect="1"/>
          </p:cNvPicPr>
          <p:nvPr/>
        </p:nvPicPr>
        <p:blipFill>
          <a:blip r:embed="rId4"/>
          <a:stretch>
            <a:fillRect/>
          </a:stretch>
        </p:blipFill>
        <p:spPr>
          <a:xfrm>
            <a:off x="4548088" y="967530"/>
            <a:ext cx="1389728" cy="1914327"/>
          </a:xfrm>
          <a:prstGeom prst="rect">
            <a:avLst/>
          </a:prstGeom>
        </p:spPr>
      </p:pic>
      <p:pic>
        <p:nvPicPr>
          <p:cNvPr id="11" name="Picture 10">
            <a:extLst>
              <a:ext uri="{FF2B5EF4-FFF2-40B4-BE49-F238E27FC236}">
                <a16:creationId xmlns:a16="http://schemas.microsoft.com/office/drawing/2014/main" id="{6CD16011-8CC6-4910-BEFA-BE41B86EC975}"/>
              </a:ext>
            </a:extLst>
          </p:cNvPr>
          <p:cNvPicPr>
            <a:picLocks noChangeAspect="1"/>
          </p:cNvPicPr>
          <p:nvPr/>
        </p:nvPicPr>
        <p:blipFill>
          <a:blip r:embed="rId5"/>
          <a:stretch>
            <a:fillRect/>
          </a:stretch>
        </p:blipFill>
        <p:spPr>
          <a:xfrm>
            <a:off x="4201603" y="642599"/>
            <a:ext cx="339208" cy="348376"/>
          </a:xfrm>
          <a:prstGeom prst="rect">
            <a:avLst/>
          </a:prstGeom>
        </p:spPr>
      </p:pic>
      <p:pic>
        <p:nvPicPr>
          <p:cNvPr id="13" name="Picture 12">
            <a:extLst>
              <a:ext uri="{FF2B5EF4-FFF2-40B4-BE49-F238E27FC236}">
                <a16:creationId xmlns:a16="http://schemas.microsoft.com/office/drawing/2014/main" id="{72DAFAF4-BFE9-4BAC-B8A6-94E1F8B54E78}"/>
              </a:ext>
            </a:extLst>
          </p:cNvPr>
          <p:cNvPicPr>
            <a:picLocks noChangeAspect="1"/>
          </p:cNvPicPr>
          <p:nvPr/>
        </p:nvPicPr>
        <p:blipFill>
          <a:blip r:embed="rId6"/>
          <a:stretch>
            <a:fillRect/>
          </a:stretch>
        </p:blipFill>
        <p:spPr>
          <a:xfrm>
            <a:off x="4418794" y="3019989"/>
            <a:ext cx="1590704" cy="1414986"/>
          </a:xfrm>
          <a:prstGeom prst="rect">
            <a:avLst/>
          </a:prstGeom>
        </p:spPr>
      </p:pic>
      <p:pic>
        <p:nvPicPr>
          <p:cNvPr id="15" name="Picture 14">
            <a:extLst>
              <a:ext uri="{FF2B5EF4-FFF2-40B4-BE49-F238E27FC236}">
                <a16:creationId xmlns:a16="http://schemas.microsoft.com/office/drawing/2014/main" id="{2D228240-4DA0-49F3-934B-5631BA2AD2DB}"/>
              </a:ext>
            </a:extLst>
          </p:cNvPr>
          <p:cNvPicPr>
            <a:picLocks noChangeAspect="1"/>
          </p:cNvPicPr>
          <p:nvPr/>
        </p:nvPicPr>
        <p:blipFill>
          <a:blip r:embed="rId7"/>
          <a:stretch>
            <a:fillRect/>
          </a:stretch>
        </p:blipFill>
        <p:spPr>
          <a:xfrm>
            <a:off x="4548088" y="4744291"/>
            <a:ext cx="1419423" cy="1600423"/>
          </a:xfrm>
          <a:prstGeom prst="rect">
            <a:avLst/>
          </a:prstGeom>
        </p:spPr>
      </p:pic>
      <p:pic>
        <p:nvPicPr>
          <p:cNvPr id="21" name="Picture 20">
            <a:extLst>
              <a:ext uri="{FF2B5EF4-FFF2-40B4-BE49-F238E27FC236}">
                <a16:creationId xmlns:a16="http://schemas.microsoft.com/office/drawing/2014/main" id="{972B2FCB-2C5F-44CB-BD47-CC714FE3EC5C}"/>
              </a:ext>
            </a:extLst>
          </p:cNvPr>
          <p:cNvPicPr>
            <a:picLocks noChangeAspect="1"/>
          </p:cNvPicPr>
          <p:nvPr/>
        </p:nvPicPr>
        <p:blipFill>
          <a:blip r:embed="rId8"/>
          <a:stretch>
            <a:fillRect/>
          </a:stretch>
        </p:blipFill>
        <p:spPr>
          <a:xfrm>
            <a:off x="4694385" y="4468027"/>
            <a:ext cx="1009791" cy="276264"/>
          </a:xfrm>
          <a:prstGeom prst="rect">
            <a:avLst/>
          </a:prstGeom>
        </p:spPr>
      </p:pic>
      <p:pic>
        <p:nvPicPr>
          <p:cNvPr id="24" name="Picture 23">
            <a:extLst>
              <a:ext uri="{FF2B5EF4-FFF2-40B4-BE49-F238E27FC236}">
                <a16:creationId xmlns:a16="http://schemas.microsoft.com/office/drawing/2014/main" id="{92DE0573-2E9B-4188-A3D7-1350E3D7A545}"/>
              </a:ext>
            </a:extLst>
          </p:cNvPr>
          <p:cNvPicPr>
            <a:picLocks noChangeAspect="1"/>
          </p:cNvPicPr>
          <p:nvPr/>
        </p:nvPicPr>
        <p:blipFill>
          <a:blip r:embed="rId9"/>
          <a:stretch>
            <a:fillRect/>
          </a:stretch>
        </p:blipFill>
        <p:spPr>
          <a:xfrm>
            <a:off x="6302926" y="4744291"/>
            <a:ext cx="3316224" cy="1661740"/>
          </a:xfrm>
          <a:prstGeom prst="rect">
            <a:avLst/>
          </a:prstGeom>
        </p:spPr>
      </p:pic>
      <p:pic>
        <p:nvPicPr>
          <p:cNvPr id="32" name="Picture 31">
            <a:extLst>
              <a:ext uri="{FF2B5EF4-FFF2-40B4-BE49-F238E27FC236}">
                <a16:creationId xmlns:a16="http://schemas.microsoft.com/office/drawing/2014/main" id="{7C60FDAD-4C5B-4BA9-8D30-BDBC2B38E517}"/>
              </a:ext>
            </a:extLst>
          </p:cNvPr>
          <p:cNvPicPr>
            <a:picLocks noChangeAspect="1"/>
          </p:cNvPicPr>
          <p:nvPr/>
        </p:nvPicPr>
        <p:blipFill>
          <a:blip r:embed="rId10"/>
          <a:stretch>
            <a:fillRect/>
          </a:stretch>
        </p:blipFill>
        <p:spPr>
          <a:xfrm>
            <a:off x="5987869" y="5098769"/>
            <a:ext cx="294699" cy="891465"/>
          </a:xfrm>
          <a:prstGeom prst="rect">
            <a:avLst/>
          </a:prstGeom>
        </p:spPr>
      </p:pic>
      <p:sp>
        <p:nvSpPr>
          <p:cNvPr id="33" name="TextBox 32">
            <a:extLst>
              <a:ext uri="{FF2B5EF4-FFF2-40B4-BE49-F238E27FC236}">
                <a16:creationId xmlns:a16="http://schemas.microsoft.com/office/drawing/2014/main" id="{3F0B89F4-98B1-4A67-804C-3DB728361704}"/>
              </a:ext>
            </a:extLst>
          </p:cNvPr>
          <p:cNvSpPr txBox="1"/>
          <p:nvPr/>
        </p:nvSpPr>
        <p:spPr>
          <a:xfrm>
            <a:off x="6103387" y="1328706"/>
            <a:ext cx="5484905" cy="3139321"/>
          </a:xfrm>
          <a:prstGeom prst="rect">
            <a:avLst/>
          </a:prstGeom>
          <a:noFill/>
        </p:spPr>
        <p:txBody>
          <a:bodyPr wrap="square" rtlCol="0">
            <a:spAutoFit/>
          </a:bodyPr>
          <a:lstStyle/>
          <a:p>
            <a:r>
              <a:rPr lang="en-NZ" dirty="0"/>
              <a:t>(3)Users of two devices need to turn on Bluetooth by clicking the icon first, and the distance between two devices should be no more than 3 meters in a low data transmission environment. If these are operated correctly, one device will be able to detect the another device in the list, otherwise user can use refresh button on the right of Bluetooth icon button to reconnect. Once the device is successfully detected, clicking it will show a small window that include details of clicked device down below, meanwhile the Bluetooth icon and chosen device will be highlighted.     </a:t>
            </a:r>
          </a:p>
        </p:txBody>
      </p:sp>
    </p:spTree>
    <p:extLst>
      <p:ext uri="{BB962C8B-B14F-4D97-AF65-F5344CB8AC3E}">
        <p14:creationId xmlns:p14="http://schemas.microsoft.com/office/powerpoint/2010/main" val="907688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B6B403-1761-47CB-8A33-07A7A924754F}"/>
              </a:ext>
            </a:extLst>
          </p:cNvPr>
          <p:cNvSpPr>
            <a:spLocks noGrp="1"/>
          </p:cNvSpPr>
          <p:nvPr>
            <p:ph type="title"/>
          </p:nvPr>
        </p:nvSpPr>
        <p:spPr>
          <a:xfrm>
            <a:off x="0" y="75876"/>
            <a:ext cx="10515600" cy="465299"/>
          </a:xfrm>
        </p:spPr>
        <p:txBody>
          <a:bodyPr>
            <a:normAutofit fontScale="90000"/>
          </a:bodyPr>
          <a:lstStyle/>
          <a:p>
            <a:r>
              <a:rPr lang="en-NZ" sz="2800" dirty="0"/>
              <a:t>Establishing connection(4) cont.</a:t>
            </a:r>
          </a:p>
        </p:txBody>
      </p:sp>
      <p:pic>
        <p:nvPicPr>
          <p:cNvPr id="6" name="Picture 5">
            <a:extLst>
              <a:ext uri="{FF2B5EF4-FFF2-40B4-BE49-F238E27FC236}">
                <a16:creationId xmlns:a16="http://schemas.microsoft.com/office/drawing/2014/main" id="{E6F09890-1B98-49DA-B8A9-AE8856590AAA}"/>
              </a:ext>
            </a:extLst>
          </p:cNvPr>
          <p:cNvPicPr>
            <a:picLocks noChangeAspect="1"/>
          </p:cNvPicPr>
          <p:nvPr/>
        </p:nvPicPr>
        <p:blipFill>
          <a:blip r:embed="rId2"/>
          <a:stretch>
            <a:fillRect/>
          </a:stretch>
        </p:blipFill>
        <p:spPr>
          <a:xfrm>
            <a:off x="513125" y="477393"/>
            <a:ext cx="1520948" cy="4300063"/>
          </a:xfrm>
          <a:prstGeom prst="rect">
            <a:avLst/>
          </a:prstGeom>
        </p:spPr>
      </p:pic>
      <p:pic>
        <p:nvPicPr>
          <p:cNvPr id="8" name="Picture 7">
            <a:extLst>
              <a:ext uri="{FF2B5EF4-FFF2-40B4-BE49-F238E27FC236}">
                <a16:creationId xmlns:a16="http://schemas.microsoft.com/office/drawing/2014/main" id="{CDFC2A15-4AB3-4BF4-9525-96AA17E5BDA4}"/>
              </a:ext>
            </a:extLst>
          </p:cNvPr>
          <p:cNvPicPr>
            <a:picLocks noChangeAspect="1"/>
          </p:cNvPicPr>
          <p:nvPr/>
        </p:nvPicPr>
        <p:blipFill>
          <a:blip r:embed="rId3"/>
          <a:stretch>
            <a:fillRect/>
          </a:stretch>
        </p:blipFill>
        <p:spPr>
          <a:xfrm>
            <a:off x="1923632" y="541175"/>
            <a:ext cx="1818668" cy="1660849"/>
          </a:xfrm>
          <a:prstGeom prst="rect">
            <a:avLst/>
          </a:prstGeom>
        </p:spPr>
      </p:pic>
      <p:pic>
        <p:nvPicPr>
          <p:cNvPr id="10" name="Picture 9">
            <a:extLst>
              <a:ext uri="{FF2B5EF4-FFF2-40B4-BE49-F238E27FC236}">
                <a16:creationId xmlns:a16="http://schemas.microsoft.com/office/drawing/2014/main" id="{6BE737F4-9F3D-4423-9FA3-7FAE7EB8A474}"/>
              </a:ext>
            </a:extLst>
          </p:cNvPr>
          <p:cNvPicPr>
            <a:picLocks noChangeAspect="1"/>
          </p:cNvPicPr>
          <p:nvPr/>
        </p:nvPicPr>
        <p:blipFill>
          <a:blip r:embed="rId4"/>
          <a:stretch>
            <a:fillRect/>
          </a:stretch>
        </p:blipFill>
        <p:spPr>
          <a:xfrm>
            <a:off x="84440" y="540372"/>
            <a:ext cx="428685" cy="428685"/>
          </a:xfrm>
          <a:prstGeom prst="rect">
            <a:avLst/>
          </a:prstGeom>
        </p:spPr>
      </p:pic>
      <p:sp>
        <p:nvSpPr>
          <p:cNvPr id="11" name="TextBox 10">
            <a:extLst>
              <a:ext uri="{FF2B5EF4-FFF2-40B4-BE49-F238E27FC236}">
                <a16:creationId xmlns:a16="http://schemas.microsoft.com/office/drawing/2014/main" id="{DCCBE883-D946-479A-AD6D-AA4ABD517C8D}"/>
              </a:ext>
            </a:extLst>
          </p:cNvPr>
          <p:cNvSpPr txBox="1"/>
          <p:nvPr/>
        </p:nvSpPr>
        <p:spPr>
          <a:xfrm>
            <a:off x="2034074" y="2202024"/>
            <a:ext cx="2705878" cy="4247317"/>
          </a:xfrm>
          <a:prstGeom prst="rect">
            <a:avLst/>
          </a:prstGeom>
          <a:noFill/>
        </p:spPr>
        <p:txBody>
          <a:bodyPr wrap="square" rtlCol="0">
            <a:spAutoFit/>
          </a:bodyPr>
          <a:lstStyle/>
          <a:p>
            <a:r>
              <a:rPr lang="en-NZ" dirty="0"/>
              <a:t>(4) A connection window will appear in the middle of screen and show current condition of connection, and a cancel button below. If connection is succeeded, it will come back to home page automatically after 2 seconds, otherwise, it will show an error message and a “continue” button that will transfer page to Bluetooth connection page.</a:t>
            </a:r>
          </a:p>
        </p:txBody>
      </p:sp>
      <p:sp>
        <p:nvSpPr>
          <p:cNvPr id="12" name="Content Placeholder 2">
            <a:extLst>
              <a:ext uri="{FF2B5EF4-FFF2-40B4-BE49-F238E27FC236}">
                <a16:creationId xmlns:a16="http://schemas.microsoft.com/office/drawing/2014/main" id="{F2CC62D1-56B7-488D-BB68-BEC0F4EB1BCD}"/>
              </a:ext>
            </a:extLst>
          </p:cNvPr>
          <p:cNvSpPr>
            <a:spLocks noGrp="1"/>
          </p:cNvSpPr>
          <p:nvPr>
            <p:ph idx="1"/>
          </p:nvPr>
        </p:nvSpPr>
        <p:spPr>
          <a:xfrm>
            <a:off x="4739952" y="559837"/>
            <a:ext cx="6613847" cy="5617125"/>
          </a:xfrm>
        </p:spPr>
        <p:txBody>
          <a:bodyPr>
            <a:normAutofit lnSpcReduction="10000"/>
          </a:bodyPr>
          <a:lstStyle/>
          <a:p>
            <a:r>
              <a:rPr lang="en-US" sz="2000" b="0" i="0" dirty="0">
                <a:solidFill>
                  <a:srgbClr val="050505"/>
                </a:solidFill>
                <a:effectLst/>
                <a:latin typeface="Segoe UI Historic" panose="020B0502040204020203" pitchFamily="34" charset="0"/>
              </a:rPr>
              <a:t>Strength:</a:t>
            </a:r>
          </a:p>
          <a:p>
            <a:pPr>
              <a:buFontTx/>
              <a:buChar char="-"/>
            </a:pPr>
            <a:r>
              <a:rPr lang="en-US" sz="2000" dirty="0">
                <a:solidFill>
                  <a:srgbClr val="050505"/>
                </a:solidFill>
                <a:latin typeface="Segoe UI Historic" panose="020B0502040204020203" pitchFamily="34" charset="0"/>
              </a:rPr>
              <a:t>This design is simple, yet every move is reversible, as well as multiple visual cue, that can greatly improve learnability, efficiency and users’ cognitive recognition.  </a:t>
            </a:r>
            <a:endParaRPr lang="en-US" sz="2000" b="0" i="0" dirty="0">
              <a:solidFill>
                <a:srgbClr val="050505"/>
              </a:solidFill>
              <a:effectLst/>
              <a:latin typeface="Segoe UI Historic" panose="020B0502040204020203" pitchFamily="34" charset="0"/>
            </a:endParaRPr>
          </a:p>
          <a:p>
            <a:pPr>
              <a:buFontTx/>
              <a:buChar char="-"/>
            </a:pPr>
            <a:r>
              <a:rPr lang="en-US" sz="2000" b="0" i="0" dirty="0">
                <a:solidFill>
                  <a:srgbClr val="050505"/>
                </a:solidFill>
                <a:effectLst/>
                <a:latin typeface="Segoe UI Historic" panose="020B0502040204020203" pitchFamily="34" charset="0"/>
              </a:rPr>
              <a:t>Can connect two devices without </a:t>
            </a:r>
            <a:r>
              <a:rPr lang="en-US" sz="2000" dirty="0">
                <a:solidFill>
                  <a:srgbClr val="050505"/>
                </a:solidFill>
                <a:latin typeface="Segoe UI Historic" panose="020B0502040204020203" pitchFamily="34" charset="0"/>
              </a:rPr>
              <a:t>Wi-Fi, that will increase the accessibility. </a:t>
            </a:r>
          </a:p>
          <a:p>
            <a:pPr>
              <a:buFontTx/>
              <a:buChar char="-"/>
            </a:pPr>
            <a:r>
              <a:rPr lang="en-US" sz="2000" b="0" i="0" dirty="0">
                <a:solidFill>
                  <a:srgbClr val="050505"/>
                </a:solidFill>
                <a:effectLst/>
                <a:latin typeface="Segoe UI Historic" panose="020B0502040204020203" pitchFamily="34" charset="0"/>
              </a:rPr>
              <a:t>Can transfer greater data than normal Internet. connection.</a:t>
            </a:r>
          </a:p>
          <a:p>
            <a:r>
              <a:rPr lang="en-US" sz="2000" dirty="0">
                <a:solidFill>
                  <a:srgbClr val="050505"/>
                </a:solidFill>
                <a:latin typeface="Segoe UI Historic" panose="020B0502040204020203" pitchFamily="34" charset="0"/>
              </a:rPr>
              <a:t>Weakness:</a:t>
            </a:r>
          </a:p>
          <a:p>
            <a:pPr>
              <a:buFontTx/>
              <a:buChar char="-"/>
            </a:pPr>
            <a:r>
              <a:rPr lang="en-US" sz="2000" dirty="0">
                <a:solidFill>
                  <a:srgbClr val="050505"/>
                </a:solidFill>
                <a:latin typeface="Segoe UI Historic" panose="020B0502040204020203" pitchFamily="34" charset="0"/>
              </a:rPr>
              <a:t>This design doesn’t support long distance photo transferring, and connection quality is unstable based on environment, also the speed of transferring large data can be slow.</a:t>
            </a:r>
          </a:p>
          <a:p>
            <a:pPr>
              <a:buFontTx/>
              <a:buChar char="-"/>
            </a:pPr>
            <a:r>
              <a:rPr lang="en-US" sz="2000" dirty="0">
                <a:solidFill>
                  <a:srgbClr val="050505"/>
                </a:solidFill>
                <a:latin typeface="Segoe UI Historic" panose="020B0502040204020203" pitchFamily="34" charset="0"/>
              </a:rPr>
              <a:t>Although the small detail window can be helpful, but it drastically increase cognitive load for user to observe.</a:t>
            </a:r>
          </a:p>
          <a:p>
            <a:pPr>
              <a:buFontTx/>
              <a:buChar char="-"/>
            </a:pPr>
            <a:r>
              <a:rPr lang="en-US" sz="2000" dirty="0">
                <a:solidFill>
                  <a:srgbClr val="050505"/>
                </a:solidFill>
                <a:latin typeface="Segoe UI Historic" panose="020B0502040204020203" pitchFamily="34" charset="0"/>
              </a:rPr>
              <a:t>This design doesn’t have status to feedback to users, that will cause confusion and discontent of user.</a:t>
            </a:r>
          </a:p>
        </p:txBody>
      </p:sp>
    </p:spTree>
    <p:extLst>
      <p:ext uri="{BB962C8B-B14F-4D97-AF65-F5344CB8AC3E}">
        <p14:creationId xmlns:p14="http://schemas.microsoft.com/office/powerpoint/2010/main" val="1971866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F760A-9026-480E-BFB4-28369207BF7D}"/>
              </a:ext>
            </a:extLst>
          </p:cNvPr>
          <p:cNvSpPr txBox="1">
            <a:spLocks/>
          </p:cNvSpPr>
          <p:nvPr/>
        </p:nvSpPr>
        <p:spPr>
          <a:xfrm>
            <a:off x="0" y="94560"/>
            <a:ext cx="10515600" cy="45596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dirty="0"/>
              <a:t>Selecting and Sharing(4)</a:t>
            </a:r>
          </a:p>
        </p:txBody>
      </p:sp>
      <p:pic>
        <p:nvPicPr>
          <p:cNvPr id="5" name="Picture 4">
            <a:extLst>
              <a:ext uri="{FF2B5EF4-FFF2-40B4-BE49-F238E27FC236}">
                <a16:creationId xmlns:a16="http://schemas.microsoft.com/office/drawing/2014/main" id="{4D412FE2-08F9-4DAF-B87F-C3FED9C785CB}"/>
              </a:ext>
            </a:extLst>
          </p:cNvPr>
          <p:cNvPicPr>
            <a:picLocks noChangeAspect="1"/>
          </p:cNvPicPr>
          <p:nvPr/>
        </p:nvPicPr>
        <p:blipFill>
          <a:blip r:embed="rId2"/>
          <a:stretch>
            <a:fillRect/>
          </a:stretch>
        </p:blipFill>
        <p:spPr>
          <a:xfrm>
            <a:off x="-1" y="550529"/>
            <a:ext cx="2108717" cy="1916254"/>
          </a:xfrm>
          <a:prstGeom prst="rect">
            <a:avLst/>
          </a:prstGeom>
        </p:spPr>
      </p:pic>
      <p:pic>
        <p:nvPicPr>
          <p:cNvPr id="6" name="Picture 5">
            <a:extLst>
              <a:ext uri="{FF2B5EF4-FFF2-40B4-BE49-F238E27FC236}">
                <a16:creationId xmlns:a16="http://schemas.microsoft.com/office/drawing/2014/main" id="{F4F3C87B-9A2E-4C53-9609-3EF849182025}"/>
              </a:ext>
            </a:extLst>
          </p:cNvPr>
          <p:cNvPicPr>
            <a:picLocks noChangeAspect="1"/>
          </p:cNvPicPr>
          <p:nvPr/>
        </p:nvPicPr>
        <p:blipFill>
          <a:blip r:embed="rId3"/>
          <a:stretch>
            <a:fillRect/>
          </a:stretch>
        </p:blipFill>
        <p:spPr>
          <a:xfrm>
            <a:off x="2108716" y="542508"/>
            <a:ext cx="9890450" cy="1853943"/>
          </a:xfrm>
          <a:prstGeom prst="rect">
            <a:avLst/>
          </a:prstGeom>
        </p:spPr>
      </p:pic>
      <p:sp>
        <p:nvSpPr>
          <p:cNvPr id="7" name="TextBox 6">
            <a:extLst>
              <a:ext uri="{FF2B5EF4-FFF2-40B4-BE49-F238E27FC236}">
                <a16:creationId xmlns:a16="http://schemas.microsoft.com/office/drawing/2014/main" id="{074ECC05-547F-4527-85EC-E09EE5C84140}"/>
              </a:ext>
            </a:extLst>
          </p:cNvPr>
          <p:cNvSpPr txBox="1"/>
          <p:nvPr/>
        </p:nvSpPr>
        <p:spPr>
          <a:xfrm>
            <a:off x="0" y="2474804"/>
            <a:ext cx="2108717" cy="1754326"/>
          </a:xfrm>
          <a:prstGeom prst="rect">
            <a:avLst/>
          </a:prstGeom>
          <a:noFill/>
        </p:spPr>
        <p:txBody>
          <a:bodyPr wrap="square" rtlCol="0">
            <a:spAutoFit/>
          </a:bodyPr>
          <a:lstStyle/>
          <a:p>
            <a:r>
              <a:rPr lang="en-NZ" dirty="0"/>
              <a:t>(1)home page</a:t>
            </a:r>
          </a:p>
          <a:p>
            <a:endParaRPr lang="en-NZ" dirty="0"/>
          </a:p>
          <a:p>
            <a:r>
              <a:rPr lang="en-NZ" dirty="0"/>
              <a:t>(this time we assume the connection has been accomplished).</a:t>
            </a:r>
          </a:p>
        </p:txBody>
      </p:sp>
      <p:sp>
        <p:nvSpPr>
          <p:cNvPr id="8" name="TextBox 7">
            <a:extLst>
              <a:ext uri="{FF2B5EF4-FFF2-40B4-BE49-F238E27FC236}">
                <a16:creationId xmlns:a16="http://schemas.microsoft.com/office/drawing/2014/main" id="{00B5F78B-901C-4E8F-A556-02B8F2EDFABA}"/>
              </a:ext>
            </a:extLst>
          </p:cNvPr>
          <p:cNvSpPr txBox="1"/>
          <p:nvPr/>
        </p:nvSpPr>
        <p:spPr>
          <a:xfrm>
            <a:off x="2183363" y="2466783"/>
            <a:ext cx="8416481" cy="2031325"/>
          </a:xfrm>
          <a:prstGeom prst="rect">
            <a:avLst/>
          </a:prstGeom>
          <a:noFill/>
        </p:spPr>
        <p:txBody>
          <a:bodyPr wrap="square" rtlCol="0">
            <a:spAutoFit/>
          </a:bodyPr>
          <a:lstStyle/>
          <a:p>
            <a:r>
              <a:rPr lang="en-NZ" dirty="0"/>
              <a:t>(2) Clicking gallery to get access to picture section that stored all saved photos. </a:t>
            </a:r>
          </a:p>
          <a:p>
            <a:r>
              <a:rPr lang="en-NZ" dirty="0"/>
              <a:t>      Photos are sorted into two type which is show individually in picture section at the bottom left corner and accumulatively in album section at the bottom right corner. It also has a scrollbar to help user navigate and a search bar as a convenience for finding photos. </a:t>
            </a:r>
          </a:p>
          <a:p>
            <a:r>
              <a:rPr lang="en-NZ" dirty="0"/>
              <a:t>      Clicking a random photo user want to share, then a photo editing page will show up. </a:t>
            </a:r>
          </a:p>
          <a:p>
            <a:r>
              <a:rPr lang="en-NZ" dirty="0"/>
              <a:t>Pressing the leftmost icon at the bottom to select sharing type.</a:t>
            </a:r>
          </a:p>
        </p:txBody>
      </p:sp>
      <p:pic>
        <p:nvPicPr>
          <p:cNvPr id="9" name="Picture 8">
            <a:extLst>
              <a:ext uri="{FF2B5EF4-FFF2-40B4-BE49-F238E27FC236}">
                <a16:creationId xmlns:a16="http://schemas.microsoft.com/office/drawing/2014/main" id="{414B2A59-76B4-4687-ACC6-FF1392D0C908}"/>
              </a:ext>
            </a:extLst>
          </p:cNvPr>
          <p:cNvPicPr>
            <a:picLocks noChangeAspect="1"/>
          </p:cNvPicPr>
          <p:nvPr/>
        </p:nvPicPr>
        <p:blipFill>
          <a:blip r:embed="rId4"/>
          <a:stretch>
            <a:fillRect/>
          </a:stretch>
        </p:blipFill>
        <p:spPr>
          <a:xfrm>
            <a:off x="10599844" y="2836507"/>
            <a:ext cx="1439755" cy="1634977"/>
          </a:xfrm>
          <a:prstGeom prst="rect">
            <a:avLst/>
          </a:prstGeom>
        </p:spPr>
      </p:pic>
      <p:pic>
        <p:nvPicPr>
          <p:cNvPr id="10" name="Picture 9">
            <a:extLst>
              <a:ext uri="{FF2B5EF4-FFF2-40B4-BE49-F238E27FC236}">
                <a16:creationId xmlns:a16="http://schemas.microsoft.com/office/drawing/2014/main" id="{0BD19373-3E78-421D-B3BC-D1CF94D4AB15}"/>
              </a:ext>
            </a:extLst>
          </p:cNvPr>
          <p:cNvPicPr>
            <a:picLocks noChangeAspect="1"/>
          </p:cNvPicPr>
          <p:nvPr/>
        </p:nvPicPr>
        <p:blipFill>
          <a:blip r:embed="rId5"/>
          <a:stretch>
            <a:fillRect/>
          </a:stretch>
        </p:blipFill>
        <p:spPr>
          <a:xfrm>
            <a:off x="10664978" y="2348491"/>
            <a:ext cx="1374621" cy="495908"/>
          </a:xfrm>
          <a:prstGeom prst="rect">
            <a:avLst/>
          </a:prstGeom>
        </p:spPr>
      </p:pic>
      <p:pic>
        <p:nvPicPr>
          <p:cNvPr id="12" name="Picture 11">
            <a:extLst>
              <a:ext uri="{FF2B5EF4-FFF2-40B4-BE49-F238E27FC236}">
                <a16:creationId xmlns:a16="http://schemas.microsoft.com/office/drawing/2014/main" id="{49AB2018-89F0-4BE8-9B3D-9A300D0130C3}"/>
              </a:ext>
            </a:extLst>
          </p:cNvPr>
          <p:cNvPicPr>
            <a:picLocks noChangeAspect="1"/>
          </p:cNvPicPr>
          <p:nvPr/>
        </p:nvPicPr>
        <p:blipFill>
          <a:blip r:embed="rId6"/>
          <a:stretch>
            <a:fillRect/>
          </a:stretch>
        </p:blipFill>
        <p:spPr>
          <a:xfrm>
            <a:off x="304563" y="4506129"/>
            <a:ext cx="1991003" cy="1733792"/>
          </a:xfrm>
          <a:prstGeom prst="rect">
            <a:avLst/>
          </a:prstGeom>
        </p:spPr>
      </p:pic>
      <p:pic>
        <p:nvPicPr>
          <p:cNvPr id="14" name="Picture 13">
            <a:extLst>
              <a:ext uri="{FF2B5EF4-FFF2-40B4-BE49-F238E27FC236}">
                <a16:creationId xmlns:a16="http://schemas.microsoft.com/office/drawing/2014/main" id="{531335D7-E810-4AA9-A296-411D27C844E5}"/>
              </a:ext>
            </a:extLst>
          </p:cNvPr>
          <p:cNvPicPr>
            <a:picLocks noChangeAspect="1"/>
          </p:cNvPicPr>
          <p:nvPr/>
        </p:nvPicPr>
        <p:blipFill>
          <a:blip r:embed="rId7"/>
          <a:stretch>
            <a:fillRect/>
          </a:stretch>
        </p:blipFill>
        <p:spPr>
          <a:xfrm>
            <a:off x="0" y="4220529"/>
            <a:ext cx="409632" cy="314369"/>
          </a:xfrm>
          <a:prstGeom prst="rect">
            <a:avLst/>
          </a:prstGeom>
        </p:spPr>
      </p:pic>
      <p:pic>
        <p:nvPicPr>
          <p:cNvPr id="16" name="Picture 15">
            <a:extLst>
              <a:ext uri="{FF2B5EF4-FFF2-40B4-BE49-F238E27FC236}">
                <a16:creationId xmlns:a16="http://schemas.microsoft.com/office/drawing/2014/main" id="{71C7AB0E-776F-429C-85D5-21491842DF49}"/>
              </a:ext>
            </a:extLst>
          </p:cNvPr>
          <p:cNvPicPr>
            <a:picLocks noChangeAspect="1"/>
          </p:cNvPicPr>
          <p:nvPr/>
        </p:nvPicPr>
        <p:blipFill>
          <a:blip r:embed="rId8"/>
          <a:stretch>
            <a:fillRect/>
          </a:stretch>
        </p:blipFill>
        <p:spPr>
          <a:xfrm>
            <a:off x="2295566" y="4506129"/>
            <a:ext cx="3711947" cy="1779861"/>
          </a:xfrm>
          <a:prstGeom prst="rect">
            <a:avLst/>
          </a:prstGeom>
        </p:spPr>
      </p:pic>
      <p:sp>
        <p:nvSpPr>
          <p:cNvPr id="17" name="TextBox 16">
            <a:extLst>
              <a:ext uri="{FF2B5EF4-FFF2-40B4-BE49-F238E27FC236}">
                <a16:creationId xmlns:a16="http://schemas.microsoft.com/office/drawing/2014/main" id="{0D041383-5E2E-4691-812E-6C0234EB6C45}"/>
              </a:ext>
            </a:extLst>
          </p:cNvPr>
          <p:cNvSpPr txBox="1"/>
          <p:nvPr/>
        </p:nvSpPr>
        <p:spPr>
          <a:xfrm>
            <a:off x="6007512" y="4531664"/>
            <a:ext cx="5571777" cy="2308324"/>
          </a:xfrm>
          <a:prstGeom prst="rect">
            <a:avLst/>
          </a:prstGeom>
          <a:noFill/>
        </p:spPr>
        <p:txBody>
          <a:bodyPr wrap="square" rtlCol="0">
            <a:spAutoFit/>
          </a:bodyPr>
          <a:lstStyle/>
          <a:p>
            <a:r>
              <a:rPr lang="en-NZ" dirty="0"/>
              <a:t>(3) If user choose to “select more”, gallery page will come out with a tick button at the bottom, the next user should choose photo folder to select photos. As soon as user select one photo, the selected photo and tick button will be highlighted. And if user click photo again, photo will come back to normal and if none is selected, tick button will not be highlighted. After selection, click tick button to move on to step 4</a:t>
            </a:r>
          </a:p>
        </p:txBody>
      </p:sp>
    </p:spTree>
    <p:extLst>
      <p:ext uri="{BB962C8B-B14F-4D97-AF65-F5344CB8AC3E}">
        <p14:creationId xmlns:p14="http://schemas.microsoft.com/office/powerpoint/2010/main" val="8318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1E19A8-DC20-4389-8149-A33E3E696C93}"/>
              </a:ext>
            </a:extLst>
          </p:cNvPr>
          <p:cNvSpPr txBox="1">
            <a:spLocks/>
          </p:cNvSpPr>
          <p:nvPr/>
        </p:nvSpPr>
        <p:spPr>
          <a:xfrm>
            <a:off x="119743" y="150423"/>
            <a:ext cx="10515600" cy="530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dirty="0"/>
              <a:t>Selecting and Sharing(4) cont.</a:t>
            </a:r>
          </a:p>
        </p:txBody>
      </p:sp>
      <p:pic>
        <p:nvPicPr>
          <p:cNvPr id="6" name="Picture 5">
            <a:extLst>
              <a:ext uri="{FF2B5EF4-FFF2-40B4-BE49-F238E27FC236}">
                <a16:creationId xmlns:a16="http://schemas.microsoft.com/office/drawing/2014/main" id="{C4F40CAF-D772-4923-9C25-DFC1A8EA403B}"/>
              </a:ext>
            </a:extLst>
          </p:cNvPr>
          <p:cNvPicPr>
            <a:picLocks noChangeAspect="1"/>
          </p:cNvPicPr>
          <p:nvPr/>
        </p:nvPicPr>
        <p:blipFill>
          <a:blip r:embed="rId2"/>
          <a:stretch>
            <a:fillRect/>
          </a:stretch>
        </p:blipFill>
        <p:spPr>
          <a:xfrm>
            <a:off x="0" y="723025"/>
            <a:ext cx="1752546" cy="1786910"/>
          </a:xfrm>
          <a:prstGeom prst="rect">
            <a:avLst/>
          </a:prstGeom>
        </p:spPr>
      </p:pic>
      <p:sp>
        <p:nvSpPr>
          <p:cNvPr id="7" name="TextBox 6">
            <a:extLst>
              <a:ext uri="{FF2B5EF4-FFF2-40B4-BE49-F238E27FC236}">
                <a16:creationId xmlns:a16="http://schemas.microsoft.com/office/drawing/2014/main" id="{5224ADC3-A835-471C-B32E-AE9664226BA1}"/>
              </a:ext>
            </a:extLst>
          </p:cNvPr>
          <p:cNvSpPr txBox="1"/>
          <p:nvPr/>
        </p:nvSpPr>
        <p:spPr>
          <a:xfrm>
            <a:off x="0" y="2551923"/>
            <a:ext cx="1971950" cy="3970318"/>
          </a:xfrm>
          <a:prstGeom prst="rect">
            <a:avLst/>
          </a:prstGeom>
          <a:noFill/>
        </p:spPr>
        <p:txBody>
          <a:bodyPr wrap="square" rtlCol="0">
            <a:spAutoFit/>
          </a:bodyPr>
          <a:lstStyle/>
          <a:p>
            <a:r>
              <a:rPr lang="en-NZ" dirty="0"/>
              <a:t>If user intends to share one photo from step two or to share multiple photos from step three, this page will be on the screen. User can send photo through Bluetooth and cancel the transferring by clicking X button at the bottom. </a:t>
            </a:r>
          </a:p>
        </p:txBody>
      </p:sp>
      <p:sp>
        <p:nvSpPr>
          <p:cNvPr id="8" name="Content Placeholder 2">
            <a:extLst>
              <a:ext uri="{FF2B5EF4-FFF2-40B4-BE49-F238E27FC236}">
                <a16:creationId xmlns:a16="http://schemas.microsoft.com/office/drawing/2014/main" id="{EB777395-B775-4E42-B636-86A51CAFE955}"/>
              </a:ext>
            </a:extLst>
          </p:cNvPr>
          <p:cNvSpPr>
            <a:spLocks noGrp="1"/>
          </p:cNvSpPr>
          <p:nvPr>
            <p:ph idx="1"/>
          </p:nvPr>
        </p:nvSpPr>
        <p:spPr>
          <a:xfrm>
            <a:off x="1971950" y="681037"/>
            <a:ext cx="9381850" cy="5495925"/>
          </a:xfrm>
        </p:spPr>
        <p:txBody>
          <a:bodyPr>
            <a:normAutofit/>
          </a:bodyPr>
          <a:lstStyle/>
          <a:p>
            <a:r>
              <a:rPr lang="en-NZ" sz="2000" dirty="0"/>
              <a:t>Strength:</a:t>
            </a:r>
          </a:p>
          <a:p>
            <a:pPr>
              <a:buFontTx/>
              <a:buChar char="-"/>
            </a:pPr>
            <a:r>
              <a:rPr lang="en-NZ" sz="2000" dirty="0"/>
              <a:t>This design use even more visual cues than design 1, it’s beneficial for user to distinguish the feature of design and increase memorability.</a:t>
            </a:r>
          </a:p>
          <a:p>
            <a:pPr>
              <a:buFontTx/>
              <a:buChar char="-"/>
            </a:pPr>
            <a:r>
              <a:rPr lang="en-NZ" sz="2000" dirty="0"/>
              <a:t>This design has a sending box to contain selected photo, which can give users a general view of selected photo to help users to analyse and organise before sending them.</a:t>
            </a:r>
          </a:p>
          <a:p>
            <a:pPr>
              <a:buFontTx/>
              <a:buChar char="-"/>
            </a:pPr>
            <a:r>
              <a:rPr lang="en-NZ" sz="2000" dirty="0"/>
              <a:t>Step 4 has cleaner interface compared to design 1 because of better arrangement of recommended sending option(Bluetooth in the middle of screen). </a:t>
            </a:r>
          </a:p>
          <a:p>
            <a:pPr marL="0" indent="0">
              <a:buNone/>
            </a:pPr>
            <a:endParaRPr lang="en-NZ" sz="2000" dirty="0"/>
          </a:p>
          <a:p>
            <a:r>
              <a:rPr lang="en-NZ" sz="2000" dirty="0"/>
              <a:t>Weakness:</a:t>
            </a:r>
          </a:p>
          <a:p>
            <a:pPr>
              <a:buFontTx/>
              <a:buChar char="-"/>
            </a:pPr>
            <a:r>
              <a:rPr lang="en-NZ" sz="2000" dirty="0"/>
              <a:t>Interface complexity doesn’t match domain complexity.</a:t>
            </a:r>
          </a:p>
          <a:p>
            <a:pPr>
              <a:buFontTx/>
              <a:buChar char="-"/>
            </a:pPr>
            <a:r>
              <a:rPr lang="en-NZ" sz="2000" dirty="0"/>
              <a:t>The photo are all in the same size, it’s difficult for user to differentiate a set of photos.</a:t>
            </a:r>
          </a:p>
          <a:p>
            <a:pPr>
              <a:buFontTx/>
              <a:buChar char="-"/>
            </a:pPr>
            <a:r>
              <a:rPr lang="en-NZ" sz="2000" dirty="0"/>
              <a:t>The photo block in step 3 is trivial, it’s a great distraction and cumbrance for navigation.</a:t>
            </a:r>
          </a:p>
        </p:txBody>
      </p:sp>
    </p:spTree>
    <p:extLst>
      <p:ext uri="{BB962C8B-B14F-4D97-AF65-F5344CB8AC3E}">
        <p14:creationId xmlns:p14="http://schemas.microsoft.com/office/powerpoint/2010/main" val="347596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C28E-2B8B-4CF5-A917-B9F87AE0185D}"/>
              </a:ext>
            </a:extLst>
          </p:cNvPr>
          <p:cNvSpPr>
            <a:spLocks noGrp="1"/>
          </p:cNvSpPr>
          <p:nvPr>
            <p:ph type="title"/>
          </p:nvPr>
        </p:nvSpPr>
        <p:spPr/>
        <p:txBody>
          <a:bodyPr/>
          <a:lstStyle/>
          <a:p>
            <a:r>
              <a:rPr lang="en-NZ" dirty="0"/>
              <a:t>Goals</a:t>
            </a:r>
          </a:p>
        </p:txBody>
      </p:sp>
      <p:sp>
        <p:nvSpPr>
          <p:cNvPr id="3" name="Content Placeholder 2">
            <a:extLst>
              <a:ext uri="{FF2B5EF4-FFF2-40B4-BE49-F238E27FC236}">
                <a16:creationId xmlns:a16="http://schemas.microsoft.com/office/drawing/2014/main" id="{9D57AFD6-B07F-4626-AC99-0499C39B6697}"/>
              </a:ext>
            </a:extLst>
          </p:cNvPr>
          <p:cNvSpPr>
            <a:spLocks noGrp="1"/>
          </p:cNvSpPr>
          <p:nvPr>
            <p:ph idx="1"/>
          </p:nvPr>
        </p:nvSpPr>
        <p:spPr>
          <a:xfrm>
            <a:off x="838200" y="2823099"/>
            <a:ext cx="10515600" cy="3353864"/>
          </a:xfrm>
        </p:spPr>
        <p:txBody>
          <a:bodyPr>
            <a:normAutofit/>
          </a:bodyPr>
          <a:lstStyle/>
          <a:p>
            <a:pPr>
              <a:buFontTx/>
              <a:buChar char="-"/>
            </a:pPr>
            <a:r>
              <a:rPr lang="en-NZ" sz="3600" dirty="0"/>
              <a:t>Establishing a connection between the devices.</a:t>
            </a:r>
          </a:p>
          <a:p>
            <a:pPr>
              <a:buFontTx/>
              <a:buChar char="-"/>
            </a:pPr>
            <a:r>
              <a:rPr lang="en-NZ" sz="3600" dirty="0"/>
              <a:t>Selecting and sharing photos.</a:t>
            </a:r>
          </a:p>
          <a:p>
            <a:pPr>
              <a:buFontTx/>
              <a:buChar char="-"/>
            </a:pPr>
            <a:endParaRPr lang="en-NZ" sz="3600" dirty="0"/>
          </a:p>
          <a:p>
            <a:pPr marL="0" indent="0">
              <a:buNone/>
            </a:pPr>
            <a:r>
              <a:rPr lang="en-NZ" sz="3600" dirty="0"/>
              <a:t> </a:t>
            </a:r>
          </a:p>
        </p:txBody>
      </p:sp>
    </p:spTree>
    <p:extLst>
      <p:ext uri="{BB962C8B-B14F-4D97-AF65-F5344CB8AC3E}">
        <p14:creationId xmlns:p14="http://schemas.microsoft.com/office/powerpoint/2010/main" val="2240095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9A8B7B-DFE2-404D-9498-9F09FEC80B84}"/>
              </a:ext>
            </a:extLst>
          </p:cNvPr>
          <p:cNvSpPr txBox="1">
            <a:spLocks/>
          </p:cNvSpPr>
          <p:nvPr/>
        </p:nvSpPr>
        <p:spPr>
          <a:xfrm>
            <a:off x="0" y="75876"/>
            <a:ext cx="10515600" cy="4652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dirty="0"/>
              <a:t>Establishing connection(5)</a:t>
            </a:r>
          </a:p>
        </p:txBody>
      </p:sp>
      <p:pic>
        <p:nvPicPr>
          <p:cNvPr id="5" name="Picture 4">
            <a:extLst>
              <a:ext uri="{FF2B5EF4-FFF2-40B4-BE49-F238E27FC236}">
                <a16:creationId xmlns:a16="http://schemas.microsoft.com/office/drawing/2014/main" id="{8D7D3F93-D443-4DE4-8A26-CB4182C19C77}"/>
              </a:ext>
            </a:extLst>
          </p:cNvPr>
          <p:cNvPicPr>
            <a:picLocks noChangeAspect="1"/>
          </p:cNvPicPr>
          <p:nvPr/>
        </p:nvPicPr>
        <p:blipFill>
          <a:blip r:embed="rId2"/>
          <a:stretch>
            <a:fillRect/>
          </a:stretch>
        </p:blipFill>
        <p:spPr>
          <a:xfrm>
            <a:off x="0" y="853700"/>
            <a:ext cx="2162452" cy="1871745"/>
          </a:xfrm>
          <a:prstGeom prst="rect">
            <a:avLst/>
          </a:prstGeom>
        </p:spPr>
      </p:pic>
      <p:pic>
        <p:nvPicPr>
          <p:cNvPr id="6" name="Picture 5">
            <a:extLst>
              <a:ext uri="{FF2B5EF4-FFF2-40B4-BE49-F238E27FC236}">
                <a16:creationId xmlns:a16="http://schemas.microsoft.com/office/drawing/2014/main" id="{54BECB5E-5DF1-4372-85F1-C2EE14DA5A40}"/>
              </a:ext>
            </a:extLst>
          </p:cNvPr>
          <p:cNvPicPr>
            <a:picLocks noChangeAspect="1"/>
          </p:cNvPicPr>
          <p:nvPr/>
        </p:nvPicPr>
        <p:blipFill>
          <a:blip r:embed="rId3"/>
          <a:stretch>
            <a:fillRect/>
          </a:stretch>
        </p:blipFill>
        <p:spPr>
          <a:xfrm>
            <a:off x="3593672" y="646697"/>
            <a:ext cx="2162453" cy="4296749"/>
          </a:xfrm>
          <a:prstGeom prst="rect">
            <a:avLst/>
          </a:prstGeom>
        </p:spPr>
      </p:pic>
      <p:sp>
        <p:nvSpPr>
          <p:cNvPr id="7" name="TextBox 6">
            <a:extLst>
              <a:ext uri="{FF2B5EF4-FFF2-40B4-BE49-F238E27FC236}">
                <a16:creationId xmlns:a16="http://schemas.microsoft.com/office/drawing/2014/main" id="{47A5A8C3-475B-46B5-8BF1-969E17B5F9EE}"/>
              </a:ext>
            </a:extLst>
          </p:cNvPr>
          <p:cNvSpPr txBox="1"/>
          <p:nvPr/>
        </p:nvSpPr>
        <p:spPr>
          <a:xfrm>
            <a:off x="0" y="2725445"/>
            <a:ext cx="2162452" cy="2585323"/>
          </a:xfrm>
          <a:prstGeom prst="rect">
            <a:avLst/>
          </a:prstGeom>
          <a:noFill/>
        </p:spPr>
        <p:txBody>
          <a:bodyPr wrap="square" rtlCol="0">
            <a:spAutoFit/>
          </a:bodyPr>
          <a:lstStyle/>
          <a:p>
            <a:pPr algn="ctr"/>
            <a:r>
              <a:rPr lang="en-NZ" dirty="0"/>
              <a:t>(1)Pressing on/main button to enter the home page</a:t>
            </a:r>
          </a:p>
          <a:p>
            <a:pPr algn="ctr"/>
            <a:endParaRPr lang="en-NZ" dirty="0"/>
          </a:p>
          <a:p>
            <a:pPr algn="ctr"/>
            <a:r>
              <a:rPr lang="en-NZ" dirty="0"/>
              <a:t>(assuming there’s no connection at the beginning, and no security measure like lock screen)</a:t>
            </a:r>
          </a:p>
        </p:txBody>
      </p:sp>
      <p:sp>
        <p:nvSpPr>
          <p:cNvPr id="8" name="TextBox 7">
            <a:extLst>
              <a:ext uri="{FF2B5EF4-FFF2-40B4-BE49-F238E27FC236}">
                <a16:creationId xmlns:a16="http://schemas.microsoft.com/office/drawing/2014/main" id="{9FDFCB3D-B0F5-46CE-BD05-4B210956AF34}"/>
              </a:ext>
            </a:extLst>
          </p:cNvPr>
          <p:cNvSpPr txBox="1"/>
          <p:nvPr/>
        </p:nvSpPr>
        <p:spPr>
          <a:xfrm>
            <a:off x="3384373" y="4943446"/>
            <a:ext cx="2581049" cy="1754326"/>
          </a:xfrm>
          <a:prstGeom prst="rect">
            <a:avLst/>
          </a:prstGeom>
          <a:noFill/>
        </p:spPr>
        <p:txBody>
          <a:bodyPr wrap="square" rtlCol="0">
            <a:spAutoFit/>
          </a:bodyPr>
          <a:lstStyle/>
          <a:p>
            <a:r>
              <a:rPr lang="en-NZ" dirty="0"/>
              <a:t>(2)Using one finger to tap on one third area at the top of screen, and then slide down the window that include Wi-Fi, Bluetooth, etc. </a:t>
            </a:r>
          </a:p>
        </p:txBody>
      </p:sp>
      <p:pic>
        <p:nvPicPr>
          <p:cNvPr id="10" name="Picture 9">
            <a:extLst>
              <a:ext uri="{FF2B5EF4-FFF2-40B4-BE49-F238E27FC236}">
                <a16:creationId xmlns:a16="http://schemas.microsoft.com/office/drawing/2014/main" id="{961AFA7B-5E1C-4E74-9425-A980AEA0430B}"/>
              </a:ext>
            </a:extLst>
          </p:cNvPr>
          <p:cNvPicPr>
            <a:picLocks noChangeAspect="1"/>
          </p:cNvPicPr>
          <p:nvPr/>
        </p:nvPicPr>
        <p:blipFill>
          <a:blip r:embed="rId4"/>
          <a:stretch>
            <a:fillRect/>
          </a:stretch>
        </p:blipFill>
        <p:spPr>
          <a:xfrm>
            <a:off x="7000049" y="884289"/>
            <a:ext cx="2252350" cy="1576645"/>
          </a:xfrm>
          <a:prstGeom prst="rect">
            <a:avLst/>
          </a:prstGeom>
        </p:spPr>
      </p:pic>
      <p:pic>
        <p:nvPicPr>
          <p:cNvPr id="12" name="Picture 11">
            <a:extLst>
              <a:ext uri="{FF2B5EF4-FFF2-40B4-BE49-F238E27FC236}">
                <a16:creationId xmlns:a16="http://schemas.microsoft.com/office/drawing/2014/main" id="{A96CBC5B-930C-4FA4-9507-FF64933BC96C}"/>
              </a:ext>
            </a:extLst>
          </p:cNvPr>
          <p:cNvPicPr>
            <a:picLocks noChangeAspect="1"/>
          </p:cNvPicPr>
          <p:nvPr/>
        </p:nvPicPr>
        <p:blipFill>
          <a:blip r:embed="rId5"/>
          <a:stretch>
            <a:fillRect/>
          </a:stretch>
        </p:blipFill>
        <p:spPr>
          <a:xfrm>
            <a:off x="6619576" y="640816"/>
            <a:ext cx="342948" cy="342948"/>
          </a:xfrm>
          <a:prstGeom prst="rect">
            <a:avLst/>
          </a:prstGeom>
        </p:spPr>
      </p:pic>
      <p:pic>
        <p:nvPicPr>
          <p:cNvPr id="14" name="Picture 13">
            <a:extLst>
              <a:ext uri="{FF2B5EF4-FFF2-40B4-BE49-F238E27FC236}">
                <a16:creationId xmlns:a16="http://schemas.microsoft.com/office/drawing/2014/main" id="{43028993-7D97-44C6-9A4A-B9334D897E16}"/>
              </a:ext>
            </a:extLst>
          </p:cNvPr>
          <p:cNvPicPr>
            <a:picLocks noChangeAspect="1"/>
          </p:cNvPicPr>
          <p:nvPr/>
        </p:nvPicPr>
        <p:blipFill>
          <a:blip r:embed="rId6"/>
          <a:stretch>
            <a:fillRect/>
          </a:stretch>
        </p:blipFill>
        <p:spPr>
          <a:xfrm>
            <a:off x="7094743" y="2795072"/>
            <a:ext cx="1352739" cy="1571844"/>
          </a:xfrm>
          <a:prstGeom prst="rect">
            <a:avLst/>
          </a:prstGeom>
        </p:spPr>
      </p:pic>
      <p:pic>
        <p:nvPicPr>
          <p:cNvPr id="16" name="Picture 15">
            <a:extLst>
              <a:ext uri="{FF2B5EF4-FFF2-40B4-BE49-F238E27FC236}">
                <a16:creationId xmlns:a16="http://schemas.microsoft.com/office/drawing/2014/main" id="{00D06B32-D81B-401D-8D0B-A56A4CB09ADD}"/>
              </a:ext>
            </a:extLst>
          </p:cNvPr>
          <p:cNvPicPr>
            <a:picLocks noChangeAspect="1"/>
          </p:cNvPicPr>
          <p:nvPr/>
        </p:nvPicPr>
        <p:blipFill>
          <a:blip r:embed="rId7"/>
          <a:stretch>
            <a:fillRect/>
          </a:stretch>
        </p:blipFill>
        <p:spPr>
          <a:xfrm>
            <a:off x="7156820" y="2460934"/>
            <a:ext cx="1105054" cy="285790"/>
          </a:xfrm>
          <a:prstGeom prst="rect">
            <a:avLst/>
          </a:prstGeom>
        </p:spPr>
      </p:pic>
      <p:pic>
        <p:nvPicPr>
          <p:cNvPr id="18" name="Picture 17">
            <a:extLst>
              <a:ext uri="{FF2B5EF4-FFF2-40B4-BE49-F238E27FC236}">
                <a16:creationId xmlns:a16="http://schemas.microsoft.com/office/drawing/2014/main" id="{AF099611-2C1A-49E7-91C5-EBDB4C0FEBEA}"/>
              </a:ext>
            </a:extLst>
          </p:cNvPr>
          <p:cNvPicPr>
            <a:picLocks noChangeAspect="1"/>
          </p:cNvPicPr>
          <p:nvPr/>
        </p:nvPicPr>
        <p:blipFill>
          <a:blip r:embed="rId8"/>
          <a:stretch>
            <a:fillRect/>
          </a:stretch>
        </p:blipFill>
        <p:spPr>
          <a:xfrm>
            <a:off x="7094743" y="4862993"/>
            <a:ext cx="1510708" cy="1729053"/>
          </a:xfrm>
          <a:prstGeom prst="rect">
            <a:avLst/>
          </a:prstGeom>
        </p:spPr>
      </p:pic>
      <p:pic>
        <p:nvPicPr>
          <p:cNvPr id="19" name="Picture 18">
            <a:extLst>
              <a:ext uri="{FF2B5EF4-FFF2-40B4-BE49-F238E27FC236}">
                <a16:creationId xmlns:a16="http://schemas.microsoft.com/office/drawing/2014/main" id="{4CA61353-348B-47B4-91A9-D1B23645992E}"/>
              </a:ext>
            </a:extLst>
          </p:cNvPr>
          <p:cNvPicPr>
            <a:picLocks noChangeAspect="1"/>
          </p:cNvPicPr>
          <p:nvPr/>
        </p:nvPicPr>
        <p:blipFill>
          <a:blip r:embed="rId7"/>
          <a:stretch>
            <a:fillRect/>
          </a:stretch>
        </p:blipFill>
        <p:spPr>
          <a:xfrm>
            <a:off x="7267298" y="4496486"/>
            <a:ext cx="1105054" cy="285790"/>
          </a:xfrm>
          <a:prstGeom prst="rect">
            <a:avLst/>
          </a:prstGeom>
        </p:spPr>
      </p:pic>
      <p:sp>
        <p:nvSpPr>
          <p:cNvPr id="20" name="TextBox 19">
            <a:extLst>
              <a:ext uri="{FF2B5EF4-FFF2-40B4-BE49-F238E27FC236}">
                <a16:creationId xmlns:a16="http://schemas.microsoft.com/office/drawing/2014/main" id="{49809E6E-C314-4181-B35F-1551D40A77B2}"/>
              </a:ext>
            </a:extLst>
          </p:cNvPr>
          <p:cNvSpPr txBox="1"/>
          <p:nvPr/>
        </p:nvSpPr>
        <p:spPr>
          <a:xfrm>
            <a:off x="9237919" y="2288332"/>
            <a:ext cx="2516807" cy="2585323"/>
          </a:xfrm>
          <a:prstGeom prst="rect">
            <a:avLst/>
          </a:prstGeom>
          <a:noFill/>
        </p:spPr>
        <p:txBody>
          <a:bodyPr wrap="square" rtlCol="0">
            <a:spAutoFit/>
          </a:bodyPr>
          <a:lstStyle/>
          <a:p>
            <a:r>
              <a:rPr lang="en-NZ" dirty="0"/>
              <a:t>(3) Turn on the reverse charge if it’s off, then place the back of one device on the top of another device which face toward the ground. Wait until charging page appear will indicate the success of connection.  </a:t>
            </a:r>
          </a:p>
        </p:txBody>
      </p:sp>
    </p:spTree>
    <p:extLst>
      <p:ext uri="{BB962C8B-B14F-4D97-AF65-F5344CB8AC3E}">
        <p14:creationId xmlns:p14="http://schemas.microsoft.com/office/powerpoint/2010/main" val="2737761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DA11B4-FD98-4826-A84E-A063CA208CC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dirty="0"/>
              <a:t>Establishing connection(5) cont.</a:t>
            </a:r>
          </a:p>
        </p:txBody>
      </p:sp>
      <p:sp>
        <p:nvSpPr>
          <p:cNvPr id="5" name="Content Placeholder 2">
            <a:extLst>
              <a:ext uri="{FF2B5EF4-FFF2-40B4-BE49-F238E27FC236}">
                <a16:creationId xmlns:a16="http://schemas.microsoft.com/office/drawing/2014/main" id="{2C2954AA-AB3C-4D11-A022-3549FF6235AF}"/>
              </a:ext>
            </a:extLst>
          </p:cNvPr>
          <p:cNvSpPr>
            <a:spLocks noGrp="1"/>
          </p:cNvSpPr>
          <p:nvPr>
            <p:ph idx="1"/>
          </p:nvPr>
        </p:nvSpPr>
        <p:spPr>
          <a:xfrm>
            <a:off x="838200" y="1825625"/>
            <a:ext cx="10515600" cy="435133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Strength:</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Extraordinarily easy for user to implement. </a:t>
            </a:r>
          </a:p>
          <a:p>
            <a:pPr marR="0" lvl="0" algn="l" defTabSz="914400" rtl="0" eaLnBrk="1" fontAlgn="auto" latinLnBrk="0" hangingPunct="1">
              <a:lnSpc>
                <a:spcPct val="90000"/>
              </a:lnSpc>
              <a:spcBef>
                <a:spcPts val="100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It’s convenient and fun to use.</a:t>
            </a:r>
          </a:p>
          <a:p>
            <a:pPr marR="0" lvl="0" algn="l" defTabSz="914400" rtl="0" eaLnBrk="1" fontAlgn="auto" latinLnBrk="0" hangingPunct="1">
              <a:lnSpc>
                <a:spcPct val="90000"/>
              </a:lnSpc>
              <a:spcBef>
                <a:spcPts val="1000"/>
              </a:spcBef>
              <a:spcAft>
                <a:spcPts val="0"/>
              </a:spcAft>
              <a:buClrTx/>
              <a:buSzTx/>
              <a:buFontTx/>
              <a:buChar char="-"/>
              <a:tabLst/>
              <a:defRPr/>
            </a:pPr>
            <a:r>
              <a:rPr lang="en-US" sz="2000" dirty="0">
                <a:solidFill>
                  <a:prstClr val="black"/>
                </a:solidFill>
                <a:latin typeface="Calibri" panose="020F0502020204030204"/>
              </a:rPr>
              <a:t>Its interface complexity is extremely low, and it doesn’t give user a high cognitive load.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Weakness:</a:t>
            </a:r>
          </a:p>
          <a:p>
            <a:pPr>
              <a:buFontTx/>
              <a:buChar char="-"/>
            </a:pPr>
            <a:r>
              <a:rPr lang="en-US" sz="2000" dirty="0"/>
              <a:t>It’s expensive due to hardware and technology.</a:t>
            </a:r>
          </a:p>
          <a:p>
            <a:pPr>
              <a:buFontTx/>
              <a:buChar char="-"/>
            </a:pPr>
            <a:r>
              <a:rPr lang="en-US" sz="2000" dirty="0"/>
              <a:t>Its system image doesn’t match users’ model quite well.</a:t>
            </a:r>
          </a:p>
          <a:p>
            <a:pPr>
              <a:buFontTx/>
              <a:buChar char="-"/>
            </a:pPr>
            <a:r>
              <a:rPr lang="en-US" sz="2000" dirty="0"/>
              <a:t>The reverse wireless icon can be confusing without instruction.</a:t>
            </a:r>
          </a:p>
          <a:p>
            <a:pPr>
              <a:buFontTx/>
              <a:buChar char="-"/>
            </a:pPr>
            <a:r>
              <a:rPr lang="en-US" sz="2000" dirty="0"/>
              <a:t>It requires two devices to be back-to-back each other, thus it has strict restriction of distance. </a:t>
            </a:r>
          </a:p>
          <a:p>
            <a:pPr marL="0" indent="0">
              <a:buNone/>
            </a:pPr>
            <a:endParaRPr lang="en-NZ" sz="2000" dirty="0"/>
          </a:p>
        </p:txBody>
      </p:sp>
    </p:spTree>
    <p:extLst>
      <p:ext uri="{BB962C8B-B14F-4D97-AF65-F5344CB8AC3E}">
        <p14:creationId xmlns:p14="http://schemas.microsoft.com/office/powerpoint/2010/main" val="4129886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75DBDB-DAFA-4970-877A-F138CCF8A844}"/>
              </a:ext>
            </a:extLst>
          </p:cNvPr>
          <p:cNvSpPr>
            <a:spLocks noGrp="1"/>
          </p:cNvSpPr>
          <p:nvPr>
            <p:ph type="title"/>
          </p:nvPr>
        </p:nvSpPr>
        <p:spPr>
          <a:xfrm>
            <a:off x="399661" y="337133"/>
            <a:ext cx="10515600" cy="465299"/>
          </a:xfrm>
        </p:spPr>
        <p:txBody>
          <a:bodyPr>
            <a:normAutofit fontScale="90000"/>
          </a:bodyPr>
          <a:lstStyle/>
          <a:p>
            <a:r>
              <a:rPr lang="en-NZ" sz="2800" dirty="0"/>
              <a:t>Selecting and sharing(5)</a:t>
            </a:r>
          </a:p>
        </p:txBody>
      </p:sp>
      <p:pic>
        <p:nvPicPr>
          <p:cNvPr id="6" name="Picture 5">
            <a:extLst>
              <a:ext uri="{FF2B5EF4-FFF2-40B4-BE49-F238E27FC236}">
                <a16:creationId xmlns:a16="http://schemas.microsoft.com/office/drawing/2014/main" id="{680C0A2C-F408-4504-A24D-C2C15BCD4A20}"/>
              </a:ext>
            </a:extLst>
          </p:cNvPr>
          <p:cNvPicPr>
            <a:picLocks noChangeAspect="1"/>
          </p:cNvPicPr>
          <p:nvPr/>
        </p:nvPicPr>
        <p:blipFill>
          <a:blip r:embed="rId2"/>
          <a:stretch>
            <a:fillRect/>
          </a:stretch>
        </p:blipFill>
        <p:spPr>
          <a:xfrm>
            <a:off x="2596110" y="1205967"/>
            <a:ext cx="2070722" cy="1729053"/>
          </a:xfrm>
          <a:prstGeom prst="rect">
            <a:avLst/>
          </a:prstGeom>
        </p:spPr>
      </p:pic>
      <p:pic>
        <p:nvPicPr>
          <p:cNvPr id="7" name="Picture 6">
            <a:extLst>
              <a:ext uri="{FF2B5EF4-FFF2-40B4-BE49-F238E27FC236}">
                <a16:creationId xmlns:a16="http://schemas.microsoft.com/office/drawing/2014/main" id="{9C2AFBAF-5708-4A7E-9B64-6CB5C082FA17}"/>
              </a:ext>
            </a:extLst>
          </p:cNvPr>
          <p:cNvPicPr>
            <a:picLocks noChangeAspect="1"/>
          </p:cNvPicPr>
          <p:nvPr/>
        </p:nvPicPr>
        <p:blipFill>
          <a:blip r:embed="rId3"/>
          <a:stretch>
            <a:fillRect/>
          </a:stretch>
        </p:blipFill>
        <p:spPr>
          <a:xfrm>
            <a:off x="637960" y="1205967"/>
            <a:ext cx="1510708" cy="1729053"/>
          </a:xfrm>
          <a:prstGeom prst="rect">
            <a:avLst/>
          </a:prstGeom>
        </p:spPr>
      </p:pic>
      <p:pic>
        <p:nvPicPr>
          <p:cNvPr id="9" name="Picture 8">
            <a:extLst>
              <a:ext uri="{FF2B5EF4-FFF2-40B4-BE49-F238E27FC236}">
                <a16:creationId xmlns:a16="http://schemas.microsoft.com/office/drawing/2014/main" id="{E7FA721C-1AB2-419F-BFEE-4E9DEA00A787}"/>
              </a:ext>
            </a:extLst>
          </p:cNvPr>
          <p:cNvPicPr>
            <a:picLocks noChangeAspect="1"/>
          </p:cNvPicPr>
          <p:nvPr/>
        </p:nvPicPr>
        <p:blipFill>
          <a:blip r:embed="rId4"/>
          <a:stretch>
            <a:fillRect/>
          </a:stretch>
        </p:blipFill>
        <p:spPr>
          <a:xfrm>
            <a:off x="4792393" y="1205968"/>
            <a:ext cx="1510708" cy="1768458"/>
          </a:xfrm>
          <a:prstGeom prst="rect">
            <a:avLst/>
          </a:prstGeom>
        </p:spPr>
      </p:pic>
      <p:pic>
        <p:nvPicPr>
          <p:cNvPr id="11" name="Picture 10">
            <a:extLst>
              <a:ext uri="{FF2B5EF4-FFF2-40B4-BE49-F238E27FC236}">
                <a16:creationId xmlns:a16="http://schemas.microsoft.com/office/drawing/2014/main" id="{11CB9318-D899-4D51-BDEE-8B2F04983A2B}"/>
              </a:ext>
            </a:extLst>
          </p:cNvPr>
          <p:cNvPicPr>
            <a:picLocks noChangeAspect="1"/>
          </p:cNvPicPr>
          <p:nvPr/>
        </p:nvPicPr>
        <p:blipFill>
          <a:blip r:embed="rId5"/>
          <a:stretch>
            <a:fillRect/>
          </a:stretch>
        </p:blipFill>
        <p:spPr>
          <a:xfrm>
            <a:off x="6852760" y="1205967"/>
            <a:ext cx="1590770" cy="1806062"/>
          </a:xfrm>
          <a:prstGeom prst="rect">
            <a:avLst/>
          </a:prstGeom>
        </p:spPr>
      </p:pic>
      <p:pic>
        <p:nvPicPr>
          <p:cNvPr id="13" name="Picture 12">
            <a:extLst>
              <a:ext uri="{FF2B5EF4-FFF2-40B4-BE49-F238E27FC236}">
                <a16:creationId xmlns:a16="http://schemas.microsoft.com/office/drawing/2014/main" id="{B1435AE5-3236-4828-8A8C-04A720FA90C4}"/>
              </a:ext>
            </a:extLst>
          </p:cNvPr>
          <p:cNvPicPr>
            <a:picLocks noChangeAspect="1"/>
          </p:cNvPicPr>
          <p:nvPr/>
        </p:nvPicPr>
        <p:blipFill>
          <a:blip r:embed="rId6"/>
          <a:stretch>
            <a:fillRect/>
          </a:stretch>
        </p:blipFill>
        <p:spPr>
          <a:xfrm>
            <a:off x="8919520" y="1205966"/>
            <a:ext cx="1604743" cy="1729053"/>
          </a:xfrm>
          <a:prstGeom prst="rect">
            <a:avLst/>
          </a:prstGeom>
        </p:spPr>
      </p:pic>
      <p:pic>
        <p:nvPicPr>
          <p:cNvPr id="15" name="Picture 14">
            <a:extLst>
              <a:ext uri="{FF2B5EF4-FFF2-40B4-BE49-F238E27FC236}">
                <a16:creationId xmlns:a16="http://schemas.microsoft.com/office/drawing/2014/main" id="{75F80047-C22A-4A3F-A07F-294193C6F0CA}"/>
              </a:ext>
            </a:extLst>
          </p:cNvPr>
          <p:cNvPicPr>
            <a:picLocks noChangeAspect="1"/>
          </p:cNvPicPr>
          <p:nvPr/>
        </p:nvPicPr>
        <p:blipFill>
          <a:blip r:embed="rId7"/>
          <a:stretch>
            <a:fillRect/>
          </a:stretch>
        </p:blipFill>
        <p:spPr>
          <a:xfrm>
            <a:off x="6428662" y="1348992"/>
            <a:ext cx="300666" cy="979948"/>
          </a:xfrm>
          <a:prstGeom prst="rect">
            <a:avLst/>
          </a:prstGeom>
        </p:spPr>
      </p:pic>
      <p:pic>
        <p:nvPicPr>
          <p:cNvPr id="17" name="Picture 16">
            <a:extLst>
              <a:ext uri="{FF2B5EF4-FFF2-40B4-BE49-F238E27FC236}">
                <a16:creationId xmlns:a16="http://schemas.microsoft.com/office/drawing/2014/main" id="{C99C3573-D55C-4EEA-9987-6F3DAD4CC949}"/>
              </a:ext>
            </a:extLst>
          </p:cNvPr>
          <p:cNvPicPr>
            <a:picLocks noChangeAspect="1"/>
          </p:cNvPicPr>
          <p:nvPr/>
        </p:nvPicPr>
        <p:blipFill>
          <a:blip r:embed="rId7"/>
          <a:stretch>
            <a:fillRect/>
          </a:stretch>
        </p:blipFill>
        <p:spPr>
          <a:xfrm>
            <a:off x="8542080" y="1348992"/>
            <a:ext cx="335707" cy="1094156"/>
          </a:xfrm>
          <a:prstGeom prst="rect">
            <a:avLst/>
          </a:prstGeom>
        </p:spPr>
      </p:pic>
      <p:pic>
        <p:nvPicPr>
          <p:cNvPr id="19" name="Picture 18">
            <a:extLst>
              <a:ext uri="{FF2B5EF4-FFF2-40B4-BE49-F238E27FC236}">
                <a16:creationId xmlns:a16="http://schemas.microsoft.com/office/drawing/2014/main" id="{6DD1FAC0-7B4D-4120-A10C-3CB42C1D7A9B}"/>
              </a:ext>
            </a:extLst>
          </p:cNvPr>
          <p:cNvPicPr>
            <a:picLocks noChangeAspect="1"/>
          </p:cNvPicPr>
          <p:nvPr/>
        </p:nvPicPr>
        <p:blipFill>
          <a:blip r:embed="rId8"/>
          <a:stretch>
            <a:fillRect/>
          </a:stretch>
        </p:blipFill>
        <p:spPr>
          <a:xfrm>
            <a:off x="312548" y="1053807"/>
            <a:ext cx="314436" cy="295185"/>
          </a:xfrm>
          <a:prstGeom prst="rect">
            <a:avLst/>
          </a:prstGeom>
        </p:spPr>
      </p:pic>
      <p:pic>
        <p:nvPicPr>
          <p:cNvPr id="21" name="Picture 20">
            <a:extLst>
              <a:ext uri="{FF2B5EF4-FFF2-40B4-BE49-F238E27FC236}">
                <a16:creationId xmlns:a16="http://schemas.microsoft.com/office/drawing/2014/main" id="{D2565124-E0D0-4742-9B5B-32AE29E61098}"/>
              </a:ext>
            </a:extLst>
          </p:cNvPr>
          <p:cNvPicPr>
            <a:picLocks noChangeAspect="1"/>
          </p:cNvPicPr>
          <p:nvPr/>
        </p:nvPicPr>
        <p:blipFill>
          <a:blip r:embed="rId9"/>
          <a:stretch>
            <a:fillRect/>
          </a:stretch>
        </p:blipFill>
        <p:spPr>
          <a:xfrm>
            <a:off x="2310221" y="1048226"/>
            <a:ext cx="314437" cy="300766"/>
          </a:xfrm>
          <a:prstGeom prst="rect">
            <a:avLst/>
          </a:prstGeom>
        </p:spPr>
      </p:pic>
      <p:sp>
        <p:nvSpPr>
          <p:cNvPr id="22" name="TextBox 21">
            <a:extLst>
              <a:ext uri="{FF2B5EF4-FFF2-40B4-BE49-F238E27FC236}">
                <a16:creationId xmlns:a16="http://schemas.microsoft.com/office/drawing/2014/main" id="{115E147D-7055-420C-8CB5-E1E3B13EAC5B}"/>
              </a:ext>
            </a:extLst>
          </p:cNvPr>
          <p:cNvSpPr txBox="1"/>
          <p:nvPr/>
        </p:nvSpPr>
        <p:spPr>
          <a:xfrm>
            <a:off x="312548" y="3125755"/>
            <a:ext cx="1836120" cy="923330"/>
          </a:xfrm>
          <a:prstGeom prst="rect">
            <a:avLst/>
          </a:prstGeom>
          <a:noFill/>
        </p:spPr>
        <p:txBody>
          <a:bodyPr wrap="square" rtlCol="0">
            <a:spAutoFit/>
          </a:bodyPr>
          <a:lstStyle/>
          <a:p>
            <a:r>
              <a:rPr lang="en-NZ" dirty="0"/>
              <a:t>(1) The reverse wireless charging page</a:t>
            </a:r>
          </a:p>
        </p:txBody>
      </p:sp>
      <p:sp>
        <p:nvSpPr>
          <p:cNvPr id="23" name="TextBox 22">
            <a:extLst>
              <a:ext uri="{FF2B5EF4-FFF2-40B4-BE49-F238E27FC236}">
                <a16:creationId xmlns:a16="http://schemas.microsoft.com/office/drawing/2014/main" id="{8C46F7ED-1D2A-4C3B-B81C-8BB0E609F2FD}"/>
              </a:ext>
            </a:extLst>
          </p:cNvPr>
          <p:cNvSpPr txBox="1"/>
          <p:nvPr/>
        </p:nvSpPr>
        <p:spPr>
          <a:xfrm>
            <a:off x="2596110" y="3125755"/>
            <a:ext cx="7928153" cy="2308324"/>
          </a:xfrm>
          <a:prstGeom prst="rect">
            <a:avLst/>
          </a:prstGeom>
          <a:noFill/>
        </p:spPr>
        <p:txBody>
          <a:bodyPr wrap="square" rtlCol="0">
            <a:spAutoFit/>
          </a:bodyPr>
          <a:lstStyle/>
          <a:p>
            <a:r>
              <a:rPr lang="en-NZ" dirty="0"/>
              <a:t>(2) Like before, user should click photo folder and then sorted photo block to select photos. The photos ,however, are presented in a 3D perspective, that means user can see almost everything of a photo but less than half of other photos. As soon as user select one photo, the selected photo and tick button will be highlighted. And if user click photo again, photo will come back to normal and if none is selected, tick button will not be highlighted. After click tick button, photos will be sent to another device automatically, and in the end come back to reverse wireless charging page. </a:t>
            </a:r>
          </a:p>
        </p:txBody>
      </p:sp>
    </p:spTree>
    <p:extLst>
      <p:ext uri="{BB962C8B-B14F-4D97-AF65-F5344CB8AC3E}">
        <p14:creationId xmlns:p14="http://schemas.microsoft.com/office/powerpoint/2010/main" val="192378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7233F-A3F0-403B-B157-208C0A2A5F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dirty="0"/>
              <a:t>Selecting and sharing(5) cont.</a:t>
            </a:r>
          </a:p>
        </p:txBody>
      </p:sp>
      <p:sp>
        <p:nvSpPr>
          <p:cNvPr id="5" name="Content Placeholder 2">
            <a:extLst>
              <a:ext uri="{FF2B5EF4-FFF2-40B4-BE49-F238E27FC236}">
                <a16:creationId xmlns:a16="http://schemas.microsoft.com/office/drawing/2014/main" id="{3EFAEC6F-CB26-42E7-9792-C956C9208B19}"/>
              </a:ext>
            </a:extLst>
          </p:cNvPr>
          <p:cNvSpPr>
            <a:spLocks noGrp="1"/>
          </p:cNvSpPr>
          <p:nvPr>
            <p:ph idx="1"/>
          </p:nvPr>
        </p:nvSpPr>
        <p:spPr>
          <a:xfrm>
            <a:off x="838200" y="1825625"/>
            <a:ext cx="10515600" cy="435133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Strength:</a:t>
            </a:r>
          </a:p>
          <a:p>
            <a:pPr marR="0" lvl="0" algn="l" defTabSz="914400" rtl="0" eaLnBrk="1" fontAlgn="auto" latinLnBrk="0" hangingPunct="1">
              <a:lnSpc>
                <a:spcPct val="90000"/>
              </a:lnSpc>
              <a:spcBef>
                <a:spcPts val="100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User can be able to see the details of the current photo without cropping</a:t>
            </a:r>
          </a:p>
          <a:p>
            <a:pPr marR="0" lvl="0" algn="l" defTabSz="914400" rtl="0" eaLnBrk="1" fontAlgn="auto" latinLnBrk="0" hangingPunct="1">
              <a:lnSpc>
                <a:spcPct val="90000"/>
              </a:lnSpc>
              <a:spcBef>
                <a:spcPts val="1000"/>
              </a:spcBef>
              <a:spcAft>
                <a:spcPts val="0"/>
              </a:spcAft>
              <a:buClrTx/>
              <a:buSzTx/>
              <a:buFontTx/>
              <a:buChar char="-"/>
              <a:tabLst/>
              <a:defRPr/>
            </a:pPr>
            <a:r>
              <a:rPr lang="en-NZ" sz="2000" dirty="0">
                <a:solidFill>
                  <a:prstClr val="black"/>
                </a:solidFill>
                <a:latin typeface="Calibri" panose="020F0502020204030204"/>
              </a:rPr>
              <a:t>It’s easier to compare two photos that’s next to each other</a:t>
            </a:r>
          </a:p>
          <a:p>
            <a:pPr marR="0" lvl="0" algn="l" defTabSz="914400" rtl="0" eaLnBrk="1" fontAlgn="auto" latinLnBrk="0" hangingPunct="1">
              <a:lnSpc>
                <a:spcPct val="90000"/>
              </a:lnSpc>
              <a:spcBef>
                <a:spcPts val="1000"/>
              </a:spcBef>
              <a:spcAft>
                <a:spcPts val="0"/>
              </a:spcAft>
              <a:buClrTx/>
              <a:buSzTx/>
              <a:buFontTx/>
              <a:buChar char="-"/>
              <a:tabLst/>
              <a:defRPr/>
            </a:pPr>
            <a:endPar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NZ" sz="2000" b="0" i="0" u="none" strike="noStrike" kern="1200" cap="none" spc="0" normalizeH="0" baseline="0" noProof="0" dirty="0">
                <a:ln>
                  <a:noFill/>
                </a:ln>
                <a:solidFill>
                  <a:prstClr val="black"/>
                </a:solidFill>
                <a:effectLst/>
                <a:uLnTx/>
                <a:uFillTx/>
                <a:latin typeface="Calibri" panose="020F0502020204030204"/>
                <a:ea typeface="+mn-ea"/>
                <a:cs typeface="+mn-cs"/>
              </a:rPr>
              <a:t>Weakness:</a:t>
            </a:r>
          </a:p>
          <a:p>
            <a:pPr>
              <a:buFontTx/>
              <a:buChar char="-"/>
            </a:pPr>
            <a:r>
              <a:rPr lang="en-US" sz="2000" dirty="0"/>
              <a:t>It’s hard for user to find or compare photos as most photos is either too tiny or too obscure to see.</a:t>
            </a:r>
          </a:p>
          <a:p>
            <a:pPr>
              <a:buFontTx/>
              <a:buChar char="-"/>
            </a:pPr>
            <a:r>
              <a:rPr lang="en-US" sz="2000" dirty="0"/>
              <a:t>Users cannot easily go back to the photos they have selected or seen before, that will make user to fear or their error, thus to reduce the learnability and efficiency.</a:t>
            </a:r>
          </a:p>
          <a:p>
            <a:pPr>
              <a:buFontTx/>
              <a:buChar char="-"/>
            </a:pPr>
            <a:r>
              <a:rPr lang="en-US" sz="2000" dirty="0"/>
              <a:t>The feedback is too weak to be noticed.</a:t>
            </a:r>
          </a:p>
          <a:p>
            <a:pPr marL="0" indent="0">
              <a:buNone/>
            </a:pPr>
            <a:endParaRPr lang="en-US" sz="2000" dirty="0"/>
          </a:p>
          <a:p>
            <a:pPr>
              <a:buFontTx/>
              <a:buChar char="-"/>
            </a:pPr>
            <a:endParaRPr lang="en-NZ" sz="2000" dirty="0"/>
          </a:p>
        </p:txBody>
      </p:sp>
    </p:spTree>
    <p:extLst>
      <p:ext uri="{BB962C8B-B14F-4D97-AF65-F5344CB8AC3E}">
        <p14:creationId xmlns:p14="http://schemas.microsoft.com/office/powerpoint/2010/main" val="893403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DFFE8-D5FC-49C0-96F7-55BE61F0C279}"/>
              </a:ext>
            </a:extLst>
          </p:cNvPr>
          <p:cNvSpPr>
            <a:spLocks noGrp="1"/>
          </p:cNvSpPr>
          <p:nvPr>
            <p:ph type="title"/>
          </p:nvPr>
        </p:nvSpPr>
        <p:spPr/>
        <p:txBody>
          <a:bodyPr/>
          <a:lstStyle/>
          <a:p>
            <a:r>
              <a:rPr lang="en-NZ" dirty="0"/>
              <a:t>Device introduction</a:t>
            </a:r>
          </a:p>
        </p:txBody>
      </p:sp>
      <p:sp>
        <p:nvSpPr>
          <p:cNvPr id="3" name="Content Placeholder 2">
            <a:extLst>
              <a:ext uri="{FF2B5EF4-FFF2-40B4-BE49-F238E27FC236}">
                <a16:creationId xmlns:a16="http://schemas.microsoft.com/office/drawing/2014/main" id="{F6094DB0-FAC5-4155-9384-8CC1B29B005A}"/>
              </a:ext>
            </a:extLst>
          </p:cNvPr>
          <p:cNvSpPr>
            <a:spLocks noGrp="1"/>
          </p:cNvSpPr>
          <p:nvPr>
            <p:ph idx="1"/>
          </p:nvPr>
        </p:nvSpPr>
        <p:spPr>
          <a:xfrm>
            <a:off x="838200" y="5060271"/>
            <a:ext cx="10515600" cy="1535837"/>
          </a:xfrm>
        </p:spPr>
        <p:txBody>
          <a:bodyPr>
            <a:normAutofit lnSpcReduction="10000"/>
          </a:bodyPr>
          <a:lstStyle/>
          <a:p>
            <a:r>
              <a:rPr lang="en-US" dirty="0">
                <a:solidFill>
                  <a:srgbClr val="000000"/>
                </a:solidFill>
                <a:latin typeface="-apple-system"/>
              </a:rPr>
              <a:t>These two devices share identical features for photo transferring,</a:t>
            </a:r>
            <a:r>
              <a:rPr lang="en-US" b="0" i="0" dirty="0">
                <a:solidFill>
                  <a:srgbClr val="000000"/>
                </a:solidFill>
                <a:effectLst/>
                <a:latin typeface="-apple-system"/>
              </a:rPr>
              <a:t> each has a touchscreen, a main button, an on-off button, blue-tooth, wireless, GPS, proximity sensor, gyroscope, magnetometer, and an accelerometer.</a:t>
            </a:r>
            <a:endParaRPr lang="en-NZ" dirty="0"/>
          </a:p>
        </p:txBody>
      </p:sp>
      <p:pic>
        <p:nvPicPr>
          <p:cNvPr id="9" name="Picture 8">
            <a:extLst>
              <a:ext uri="{FF2B5EF4-FFF2-40B4-BE49-F238E27FC236}">
                <a16:creationId xmlns:a16="http://schemas.microsoft.com/office/drawing/2014/main" id="{44FD6082-07DE-48FB-98AD-557C2C31B935}"/>
              </a:ext>
            </a:extLst>
          </p:cNvPr>
          <p:cNvPicPr>
            <a:picLocks noChangeAspect="1"/>
          </p:cNvPicPr>
          <p:nvPr/>
        </p:nvPicPr>
        <p:blipFill>
          <a:blip r:embed="rId2"/>
          <a:stretch>
            <a:fillRect/>
          </a:stretch>
        </p:blipFill>
        <p:spPr>
          <a:xfrm>
            <a:off x="965753" y="1658734"/>
            <a:ext cx="6151647" cy="3414159"/>
          </a:xfrm>
          <a:prstGeom prst="rect">
            <a:avLst/>
          </a:prstGeom>
        </p:spPr>
      </p:pic>
    </p:spTree>
    <p:extLst>
      <p:ext uri="{BB962C8B-B14F-4D97-AF65-F5344CB8AC3E}">
        <p14:creationId xmlns:p14="http://schemas.microsoft.com/office/powerpoint/2010/main" val="2785848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95D3-34F6-4949-8783-A4FC3F5320CF}"/>
              </a:ext>
            </a:extLst>
          </p:cNvPr>
          <p:cNvSpPr>
            <a:spLocks noGrp="1"/>
          </p:cNvSpPr>
          <p:nvPr>
            <p:ph type="title"/>
          </p:nvPr>
        </p:nvSpPr>
        <p:spPr>
          <a:xfrm>
            <a:off x="174085" y="86875"/>
            <a:ext cx="10515600" cy="567030"/>
          </a:xfrm>
        </p:spPr>
        <p:txBody>
          <a:bodyPr>
            <a:normAutofit/>
          </a:bodyPr>
          <a:lstStyle/>
          <a:p>
            <a:r>
              <a:rPr lang="en-NZ" sz="2800" dirty="0"/>
              <a:t>Establishing connection(1)</a:t>
            </a:r>
          </a:p>
        </p:txBody>
      </p:sp>
      <p:pic>
        <p:nvPicPr>
          <p:cNvPr id="5" name="Picture 4">
            <a:extLst>
              <a:ext uri="{FF2B5EF4-FFF2-40B4-BE49-F238E27FC236}">
                <a16:creationId xmlns:a16="http://schemas.microsoft.com/office/drawing/2014/main" id="{8830EDEA-3D62-493B-BC12-384893F14FF2}"/>
              </a:ext>
            </a:extLst>
          </p:cNvPr>
          <p:cNvPicPr>
            <a:picLocks noChangeAspect="1"/>
          </p:cNvPicPr>
          <p:nvPr/>
        </p:nvPicPr>
        <p:blipFill>
          <a:blip r:embed="rId2"/>
          <a:stretch>
            <a:fillRect/>
          </a:stretch>
        </p:blipFill>
        <p:spPr>
          <a:xfrm>
            <a:off x="0" y="853700"/>
            <a:ext cx="2162452" cy="1871745"/>
          </a:xfrm>
          <a:prstGeom prst="rect">
            <a:avLst/>
          </a:prstGeom>
        </p:spPr>
      </p:pic>
      <p:sp>
        <p:nvSpPr>
          <p:cNvPr id="6" name="TextBox 5">
            <a:extLst>
              <a:ext uri="{FF2B5EF4-FFF2-40B4-BE49-F238E27FC236}">
                <a16:creationId xmlns:a16="http://schemas.microsoft.com/office/drawing/2014/main" id="{FAD297F2-6C60-4755-A1F6-779C9135FF08}"/>
              </a:ext>
            </a:extLst>
          </p:cNvPr>
          <p:cNvSpPr txBox="1"/>
          <p:nvPr/>
        </p:nvSpPr>
        <p:spPr>
          <a:xfrm>
            <a:off x="0" y="2725445"/>
            <a:ext cx="2162452" cy="2585323"/>
          </a:xfrm>
          <a:prstGeom prst="rect">
            <a:avLst/>
          </a:prstGeom>
          <a:noFill/>
        </p:spPr>
        <p:txBody>
          <a:bodyPr wrap="square" rtlCol="0">
            <a:spAutoFit/>
          </a:bodyPr>
          <a:lstStyle/>
          <a:p>
            <a:pPr algn="ctr"/>
            <a:r>
              <a:rPr lang="en-NZ" dirty="0"/>
              <a:t>(1)Pressing on/main button to enter the home page</a:t>
            </a:r>
          </a:p>
          <a:p>
            <a:pPr algn="ctr"/>
            <a:endParaRPr lang="en-NZ" dirty="0"/>
          </a:p>
          <a:p>
            <a:pPr algn="ctr"/>
            <a:r>
              <a:rPr lang="en-NZ" dirty="0"/>
              <a:t>(assuming there’s no connection at the beginning, and no security measure like lock screen)</a:t>
            </a:r>
          </a:p>
        </p:txBody>
      </p:sp>
      <p:pic>
        <p:nvPicPr>
          <p:cNvPr id="8" name="Picture 7">
            <a:extLst>
              <a:ext uri="{FF2B5EF4-FFF2-40B4-BE49-F238E27FC236}">
                <a16:creationId xmlns:a16="http://schemas.microsoft.com/office/drawing/2014/main" id="{7B060688-5964-4586-A804-DDDBC1BBF94F}"/>
              </a:ext>
            </a:extLst>
          </p:cNvPr>
          <p:cNvPicPr>
            <a:picLocks noChangeAspect="1"/>
          </p:cNvPicPr>
          <p:nvPr/>
        </p:nvPicPr>
        <p:blipFill>
          <a:blip r:embed="rId3"/>
          <a:stretch>
            <a:fillRect/>
          </a:stretch>
        </p:blipFill>
        <p:spPr>
          <a:xfrm>
            <a:off x="2162452" y="652266"/>
            <a:ext cx="2162453" cy="4296749"/>
          </a:xfrm>
          <a:prstGeom prst="rect">
            <a:avLst/>
          </a:prstGeom>
        </p:spPr>
      </p:pic>
      <p:sp>
        <p:nvSpPr>
          <p:cNvPr id="9" name="TextBox 8">
            <a:extLst>
              <a:ext uri="{FF2B5EF4-FFF2-40B4-BE49-F238E27FC236}">
                <a16:creationId xmlns:a16="http://schemas.microsoft.com/office/drawing/2014/main" id="{7735CBC2-75EE-4E90-A492-8C378B557806}"/>
              </a:ext>
            </a:extLst>
          </p:cNvPr>
          <p:cNvSpPr txBox="1"/>
          <p:nvPr/>
        </p:nvSpPr>
        <p:spPr>
          <a:xfrm>
            <a:off x="1836460" y="4907996"/>
            <a:ext cx="2581049" cy="1754326"/>
          </a:xfrm>
          <a:prstGeom prst="rect">
            <a:avLst/>
          </a:prstGeom>
          <a:noFill/>
        </p:spPr>
        <p:txBody>
          <a:bodyPr wrap="square" rtlCol="0">
            <a:spAutoFit/>
          </a:bodyPr>
          <a:lstStyle/>
          <a:p>
            <a:r>
              <a:rPr lang="en-NZ" dirty="0"/>
              <a:t>(2)Using one finger to tap on one third area at the top of screen, and then slide down the window that include Wi-Fi, Bluetooth, etc. </a:t>
            </a:r>
          </a:p>
        </p:txBody>
      </p:sp>
      <p:pic>
        <p:nvPicPr>
          <p:cNvPr id="11" name="Picture 10">
            <a:extLst>
              <a:ext uri="{FF2B5EF4-FFF2-40B4-BE49-F238E27FC236}">
                <a16:creationId xmlns:a16="http://schemas.microsoft.com/office/drawing/2014/main" id="{DE4741BB-BF33-496C-97CC-17487E71B219}"/>
              </a:ext>
            </a:extLst>
          </p:cNvPr>
          <p:cNvPicPr>
            <a:picLocks noChangeAspect="1"/>
          </p:cNvPicPr>
          <p:nvPr/>
        </p:nvPicPr>
        <p:blipFill>
          <a:blip r:embed="rId4"/>
          <a:stretch>
            <a:fillRect/>
          </a:stretch>
        </p:blipFill>
        <p:spPr>
          <a:xfrm>
            <a:off x="4357422" y="203888"/>
            <a:ext cx="3999310" cy="3814218"/>
          </a:xfrm>
          <a:prstGeom prst="rect">
            <a:avLst/>
          </a:prstGeom>
        </p:spPr>
      </p:pic>
      <p:pic>
        <p:nvPicPr>
          <p:cNvPr id="13" name="Picture 12">
            <a:extLst>
              <a:ext uri="{FF2B5EF4-FFF2-40B4-BE49-F238E27FC236}">
                <a16:creationId xmlns:a16="http://schemas.microsoft.com/office/drawing/2014/main" id="{03311BA5-5D63-41F2-9212-162CE5C495F0}"/>
              </a:ext>
            </a:extLst>
          </p:cNvPr>
          <p:cNvPicPr>
            <a:picLocks noChangeAspect="1"/>
          </p:cNvPicPr>
          <p:nvPr/>
        </p:nvPicPr>
        <p:blipFill>
          <a:blip r:embed="rId5"/>
          <a:stretch>
            <a:fillRect/>
          </a:stretch>
        </p:blipFill>
        <p:spPr>
          <a:xfrm>
            <a:off x="8463295" y="260901"/>
            <a:ext cx="3572851" cy="3681532"/>
          </a:xfrm>
          <a:prstGeom prst="rect">
            <a:avLst/>
          </a:prstGeom>
        </p:spPr>
      </p:pic>
      <p:sp>
        <p:nvSpPr>
          <p:cNvPr id="14" name="TextBox 13">
            <a:extLst>
              <a:ext uri="{FF2B5EF4-FFF2-40B4-BE49-F238E27FC236}">
                <a16:creationId xmlns:a16="http://schemas.microsoft.com/office/drawing/2014/main" id="{677B64B7-2286-4094-ABDB-5BA1281506BF}"/>
              </a:ext>
            </a:extLst>
          </p:cNvPr>
          <p:cNvSpPr txBox="1"/>
          <p:nvPr/>
        </p:nvSpPr>
        <p:spPr>
          <a:xfrm>
            <a:off x="4264368" y="3933590"/>
            <a:ext cx="4166410" cy="2862322"/>
          </a:xfrm>
          <a:prstGeom prst="rect">
            <a:avLst/>
          </a:prstGeom>
          <a:noFill/>
        </p:spPr>
        <p:txBody>
          <a:bodyPr wrap="square" rtlCol="0">
            <a:spAutoFit/>
          </a:bodyPr>
          <a:lstStyle/>
          <a:p>
            <a:r>
              <a:rPr lang="en-NZ" dirty="0"/>
              <a:t>(3)Selecting Wi-Fi icon and it will jump into the Wi-Fi connection page, where has all the nearby Wi-Fi shown in a slidable list. After clicking a connection, the Wi-Fi button and the edge of connection, were dull and dim, will glow with green light. Then, clicking highlighted connection button to proceed. However if user wish to clear selection, clicking anywhere out of list and connection button will do.</a:t>
            </a:r>
          </a:p>
        </p:txBody>
      </p:sp>
      <p:sp>
        <p:nvSpPr>
          <p:cNvPr id="15" name="TextBox 14">
            <a:extLst>
              <a:ext uri="{FF2B5EF4-FFF2-40B4-BE49-F238E27FC236}">
                <a16:creationId xmlns:a16="http://schemas.microsoft.com/office/drawing/2014/main" id="{6FB44A4C-B231-4111-BD42-67BBD3E24427}"/>
              </a:ext>
            </a:extLst>
          </p:cNvPr>
          <p:cNvSpPr txBox="1"/>
          <p:nvPr/>
        </p:nvSpPr>
        <p:spPr>
          <a:xfrm>
            <a:off x="8398260" y="3951763"/>
            <a:ext cx="3702919" cy="2585323"/>
          </a:xfrm>
          <a:prstGeom prst="rect">
            <a:avLst/>
          </a:prstGeom>
          <a:noFill/>
        </p:spPr>
        <p:txBody>
          <a:bodyPr wrap="square" rtlCol="0">
            <a:spAutoFit/>
          </a:bodyPr>
          <a:lstStyle/>
          <a:p>
            <a:r>
              <a:rPr lang="en-NZ" dirty="0"/>
              <a:t>(4) A connection window will appear in the middle of screen and show connecting process. Once the process is finished(either success or fail), the window will disappear after 2 seconds automatically. If connection is succeeded, it will come back to home page, otherwise, it will go back to connection page</a:t>
            </a:r>
          </a:p>
        </p:txBody>
      </p:sp>
    </p:spTree>
    <p:extLst>
      <p:ext uri="{BB962C8B-B14F-4D97-AF65-F5344CB8AC3E}">
        <p14:creationId xmlns:p14="http://schemas.microsoft.com/office/powerpoint/2010/main" val="147435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E293-2831-4C0F-93C3-FF96BCBFB05B}"/>
              </a:ext>
            </a:extLst>
          </p:cNvPr>
          <p:cNvSpPr>
            <a:spLocks noGrp="1"/>
          </p:cNvSpPr>
          <p:nvPr>
            <p:ph type="title"/>
          </p:nvPr>
        </p:nvSpPr>
        <p:spPr>
          <a:xfrm>
            <a:off x="838200" y="365126"/>
            <a:ext cx="10515600" cy="584786"/>
          </a:xfrm>
        </p:spPr>
        <p:txBody>
          <a:bodyPr>
            <a:normAutofit/>
          </a:bodyPr>
          <a:lstStyle/>
          <a:p>
            <a:r>
              <a:rPr lang="en-NZ" sz="2800" dirty="0"/>
              <a:t>Establishing connection(1) Cont.</a:t>
            </a:r>
          </a:p>
        </p:txBody>
      </p:sp>
      <p:sp>
        <p:nvSpPr>
          <p:cNvPr id="3" name="Content Placeholder 2">
            <a:extLst>
              <a:ext uri="{FF2B5EF4-FFF2-40B4-BE49-F238E27FC236}">
                <a16:creationId xmlns:a16="http://schemas.microsoft.com/office/drawing/2014/main" id="{6E7074D2-2A15-463C-ABD9-D92D67CC2904}"/>
              </a:ext>
            </a:extLst>
          </p:cNvPr>
          <p:cNvSpPr>
            <a:spLocks noGrp="1"/>
          </p:cNvSpPr>
          <p:nvPr>
            <p:ph idx="1"/>
          </p:nvPr>
        </p:nvSpPr>
        <p:spPr>
          <a:xfrm>
            <a:off x="838200" y="1416442"/>
            <a:ext cx="10515600" cy="4265900"/>
          </a:xfrm>
        </p:spPr>
        <p:txBody>
          <a:bodyPr>
            <a:normAutofit fontScale="70000" lnSpcReduction="20000"/>
          </a:bodyPr>
          <a:lstStyle/>
          <a:p>
            <a:r>
              <a:rPr lang="en-NZ" dirty="0"/>
              <a:t>Strength: </a:t>
            </a:r>
          </a:p>
          <a:p>
            <a:pPr>
              <a:buFontTx/>
              <a:buChar char="-"/>
            </a:pPr>
            <a:r>
              <a:rPr lang="en-NZ" dirty="0"/>
              <a:t>(1) Simple and clean, user could quickly find the correct action to achieve their goal as the design is commonly approachable in the real-world environment.</a:t>
            </a:r>
          </a:p>
          <a:p>
            <a:pPr>
              <a:buFontTx/>
              <a:buChar char="-"/>
            </a:pPr>
            <a:r>
              <a:rPr lang="en-NZ" dirty="0">
                <a:solidFill>
                  <a:srgbClr val="000000"/>
                </a:solidFill>
                <a:latin typeface="Adobe Clean"/>
              </a:rPr>
              <a:t>(2) It’s easier for user to navigate thanks to the visual cue like glowing connection buttons and many other well-used real-world symbol. It’s friendly to people with different skill level as an example people who can’t read can still recognize the symbol. </a:t>
            </a:r>
          </a:p>
          <a:p>
            <a:pPr>
              <a:buFontTx/>
              <a:buChar char="-"/>
            </a:pPr>
            <a:r>
              <a:rPr lang="en-US" dirty="0">
                <a:solidFill>
                  <a:srgbClr val="000000"/>
                </a:solidFill>
                <a:latin typeface="Adobe Clean"/>
              </a:rPr>
              <a:t>(3) it reduce the potential clicking errors by utilizing bigger buttons according to </a:t>
            </a:r>
            <a:r>
              <a:rPr lang="en-NZ" dirty="0">
                <a:solidFill>
                  <a:srgbClr val="000000"/>
                </a:solidFill>
                <a:latin typeface="Adobe Clean"/>
              </a:rPr>
              <a:t>Fitt’s Law. That will increase the efficiency as well.</a:t>
            </a:r>
            <a:endParaRPr lang="en-NZ" dirty="0"/>
          </a:p>
          <a:p>
            <a:r>
              <a:rPr lang="en-NZ" dirty="0"/>
              <a:t>Weakness:</a:t>
            </a:r>
          </a:p>
          <a:p>
            <a:pPr>
              <a:buFontTx/>
              <a:buChar char="-"/>
            </a:pPr>
            <a:r>
              <a:rPr lang="en-NZ" dirty="0"/>
              <a:t>(1) It’s expensive and exhausting to build and implement for designer.</a:t>
            </a:r>
          </a:p>
          <a:p>
            <a:pPr>
              <a:buFontTx/>
              <a:buChar char="-"/>
            </a:pPr>
            <a:r>
              <a:rPr lang="en-NZ" dirty="0"/>
              <a:t>(2) It’s not an exciting design.</a:t>
            </a:r>
          </a:p>
          <a:p>
            <a:pPr>
              <a:buFontTx/>
              <a:buChar char="-"/>
            </a:pPr>
            <a:r>
              <a:rPr lang="en-NZ" dirty="0"/>
              <a:t>(3) it can create wrong predicts of user at step two and three, since there’s no instruction to explain why do users need to do slide and how to scroll the list.</a:t>
            </a:r>
          </a:p>
          <a:p>
            <a:pPr>
              <a:buFontTx/>
              <a:buChar char="-"/>
            </a:pPr>
            <a:r>
              <a:rPr lang="en-NZ" dirty="0"/>
              <a:t>(4) it is UI inaccessible for people who suffer from Deuteranomaly(red-green colour blindness).</a:t>
            </a:r>
          </a:p>
          <a:p>
            <a:pPr marL="0" indent="0">
              <a:buNone/>
            </a:pPr>
            <a:endParaRPr lang="en-NZ" dirty="0"/>
          </a:p>
          <a:p>
            <a:pPr marL="0" indent="0">
              <a:buNone/>
            </a:pPr>
            <a:endParaRPr lang="en-NZ" dirty="0"/>
          </a:p>
          <a:p>
            <a:endParaRPr lang="en-NZ" dirty="0"/>
          </a:p>
        </p:txBody>
      </p:sp>
    </p:spTree>
    <p:extLst>
      <p:ext uri="{BB962C8B-B14F-4D97-AF65-F5344CB8AC3E}">
        <p14:creationId xmlns:p14="http://schemas.microsoft.com/office/powerpoint/2010/main" val="3145910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4D8D-7128-4F42-8378-AD3CB0893411}"/>
              </a:ext>
            </a:extLst>
          </p:cNvPr>
          <p:cNvSpPr>
            <a:spLocks noGrp="1"/>
          </p:cNvSpPr>
          <p:nvPr>
            <p:ph type="title"/>
          </p:nvPr>
        </p:nvSpPr>
        <p:spPr>
          <a:xfrm>
            <a:off x="0" y="94560"/>
            <a:ext cx="10515600" cy="455969"/>
          </a:xfrm>
        </p:spPr>
        <p:txBody>
          <a:bodyPr>
            <a:normAutofit fontScale="90000"/>
          </a:bodyPr>
          <a:lstStyle/>
          <a:p>
            <a:r>
              <a:rPr lang="en-NZ" sz="2800" dirty="0"/>
              <a:t>Selecting and Sharing(1)</a:t>
            </a:r>
          </a:p>
        </p:txBody>
      </p:sp>
      <p:pic>
        <p:nvPicPr>
          <p:cNvPr id="5" name="Picture 4">
            <a:extLst>
              <a:ext uri="{FF2B5EF4-FFF2-40B4-BE49-F238E27FC236}">
                <a16:creationId xmlns:a16="http://schemas.microsoft.com/office/drawing/2014/main" id="{4CB99C1C-B144-49B4-A383-CE379AB0D7C5}"/>
              </a:ext>
            </a:extLst>
          </p:cNvPr>
          <p:cNvPicPr>
            <a:picLocks noChangeAspect="1"/>
          </p:cNvPicPr>
          <p:nvPr/>
        </p:nvPicPr>
        <p:blipFill>
          <a:blip r:embed="rId2"/>
          <a:stretch>
            <a:fillRect/>
          </a:stretch>
        </p:blipFill>
        <p:spPr>
          <a:xfrm>
            <a:off x="-1" y="550529"/>
            <a:ext cx="2108717" cy="1916254"/>
          </a:xfrm>
          <a:prstGeom prst="rect">
            <a:avLst/>
          </a:prstGeom>
        </p:spPr>
      </p:pic>
      <p:sp>
        <p:nvSpPr>
          <p:cNvPr id="6" name="TextBox 5">
            <a:extLst>
              <a:ext uri="{FF2B5EF4-FFF2-40B4-BE49-F238E27FC236}">
                <a16:creationId xmlns:a16="http://schemas.microsoft.com/office/drawing/2014/main" id="{42BAA4A5-0E7E-45BC-A2BD-99B6C9D81EF7}"/>
              </a:ext>
            </a:extLst>
          </p:cNvPr>
          <p:cNvSpPr txBox="1"/>
          <p:nvPr/>
        </p:nvSpPr>
        <p:spPr>
          <a:xfrm>
            <a:off x="0" y="2474804"/>
            <a:ext cx="2108717" cy="1754326"/>
          </a:xfrm>
          <a:prstGeom prst="rect">
            <a:avLst/>
          </a:prstGeom>
          <a:noFill/>
        </p:spPr>
        <p:txBody>
          <a:bodyPr wrap="square" rtlCol="0">
            <a:spAutoFit/>
          </a:bodyPr>
          <a:lstStyle/>
          <a:p>
            <a:r>
              <a:rPr lang="en-NZ" dirty="0"/>
              <a:t>(1)home page</a:t>
            </a:r>
          </a:p>
          <a:p>
            <a:endParaRPr lang="en-NZ" dirty="0"/>
          </a:p>
          <a:p>
            <a:r>
              <a:rPr lang="en-NZ" dirty="0"/>
              <a:t>(this time we assume the connection has been accomplished).</a:t>
            </a:r>
          </a:p>
        </p:txBody>
      </p:sp>
      <p:pic>
        <p:nvPicPr>
          <p:cNvPr id="8" name="Picture 7">
            <a:extLst>
              <a:ext uri="{FF2B5EF4-FFF2-40B4-BE49-F238E27FC236}">
                <a16:creationId xmlns:a16="http://schemas.microsoft.com/office/drawing/2014/main" id="{446E5670-A5E8-4746-9CFE-9855705AFAD3}"/>
              </a:ext>
            </a:extLst>
          </p:cNvPr>
          <p:cNvPicPr>
            <a:picLocks noChangeAspect="1"/>
          </p:cNvPicPr>
          <p:nvPr/>
        </p:nvPicPr>
        <p:blipFill>
          <a:blip r:embed="rId3"/>
          <a:stretch>
            <a:fillRect/>
          </a:stretch>
        </p:blipFill>
        <p:spPr>
          <a:xfrm>
            <a:off x="2108716" y="542508"/>
            <a:ext cx="9890450" cy="1853943"/>
          </a:xfrm>
          <a:prstGeom prst="rect">
            <a:avLst/>
          </a:prstGeom>
        </p:spPr>
      </p:pic>
      <p:pic>
        <p:nvPicPr>
          <p:cNvPr id="10" name="Picture 9">
            <a:extLst>
              <a:ext uri="{FF2B5EF4-FFF2-40B4-BE49-F238E27FC236}">
                <a16:creationId xmlns:a16="http://schemas.microsoft.com/office/drawing/2014/main" id="{7FA6A531-C2AA-49AD-B3DF-960605B4443B}"/>
              </a:ext>
            </a:extLst>
          </p:cNvPr>
          <p:cNvPicPr>
            <a:picLocks noChangeAspect="1"/>
          </p:cNvPicPr>
          <p:nvPr/>
        </p:nvPicPr>
        <p:blipFill>
          <a:blip r:embed="rId4"/>
          <a:stretch>
            <a:fillRect/>
          </a:stretch>
        </p:blipFill>
        <p:spPr>
          <a:xfrm>
            <a:off x="10664978" y="2348491"/>
            <a:ext cx="1374621" cy="495908"/>
          </a:xfrm>
          <a:prstGeom prst="rect">
            <a:avLst/>
          </a:prstGeom>
        </p:spPr>
      </p:pic>
      <p:pic>
        <p:nvPicPr>
          <p:cNvPr id="12" name="Picture 11">
            <a:extLst>
              <a:ext uri="{FF2B5EF4-FFF2-40B4-BE49-F238E27FC236}">
                <a16:creationId xmlns:a16="http://schemas.microsoft.com/office/drawing/2014/main" id="{DFC8EC3A-B160-4C98-8B16-A72FF68AA17F}"/>
              </a:ext>
            </a:extLst>
          </p:cNvPr>
          <p:cNvPicPr>
            <a:picLocks noChangeAspect="1"/>
          </p:cNvPicPr>
          <p:nvPr/>
        </p:nvPicPr>
        <p:blipFill>
          <a:blip r:embed="rId5"/>
          <a:stretch>
            <a:fillRect/>
          </a:stretch>
        </p:blipFill>
        <p:spPr>
          <a:xfrm>
            <a:off x="10599844" y="2836507"/>
            <a:ext cx="1439755" cy="1634977"/>
          </a:xfrm>
          <a:prstGeom prst="rect">
            <a:avLst/>
          </a:prstGeom>
        </p:spPr>
      </p:pic>
      <p:sp>
        <p:nvSpPr>
          <p:cNvPr id="13" name="TextBox 12">
            <a:extLst>
              <a:ext uri="{FF2B5EF4-FFF2-40B4-BE49-F238E27FC236}">
                <a16:creationId xmlns:a16="http://schemas.microsoft.com/office/drawing/2014/main" id="{6866892F-9417-4777-A0C0-6F5C5D01C859}"/>
              </a:ext>
            </a:extLst>
          </p:cNvPr>
          <p:cNvSpPr txBox="1"/>
          <p:nvPr/>
        </p:nvSpPr>
        <p:spPr>
          <a:xfrm>
            <a:off x="2183363" y="2466783"/>
            <a:ext cx="8416481" cy="2031325"/>
          </a:xfrm>
          <a:prstGeom prst="rect">
            <a:avLst/>
          </a:prstGeom>
          <a:noFill/>
        </p:spPr>
        <p:txBody>
          <a:bodyPr wrap="square" rtlCol="0">
            <a:spAutoFit/>
          </a:bodyPr>
          <a:lstStyle/>
          <a:p>
            <a:r>
              <a:rPr lang="en-NZ" dirty="0"/>
              <a:t>(2) Clicking gallery to get access to picture section that stored all saved photos. </a:t>
            </a:r>
          </a:p>
          <a:p>
            <a:r>
              <a:rPr lang="en-NZ" dirty="0"/>
              <a:t>      Photos are sorted into two type which is show individually in picture section at the bottom left corner and accumulatively in album section at the bottom right corner. It also has a scrollbar to help user navigate and a search bar as a convenience for finding photos. </a:t>
            </a:r>
          </a:p>
          <a:p>
            <a:r>
              <a:rPr lang="en-NZ" dirty="0"/>
              <a:t>      Clicking a random photo user want to share, then a photo editing page will show up. </a:t>
            </a:r>
          </a:p>
          <a:p>
            <a:r>
              <a:rPr lang="en-NZ" dirty="0"/>
              <a:t>Pressing the leftmost icon at the bottom to select sharing type.</a:t>
            </a:r>
          </a:p>
        </p:txBody>
      </p:sp>
      <p:pic>
        <p:nvPicPr>
          <p:cNvPr id="17" name="Picture 16">
            <a:extLst>
              <a:ext uri="{FF2B5EF4-FFF2-40B4-BE49-F238E27FC236}">
                <a16:creationId xmlns:a16="http://schemas.microsoft.com/office/drawing/2014/main" id="{D2894193-53F6-4724-A065-0110704B84AC}"/>
              </a:ext>
            </a:extLst>
          </p:cNvPr>
          <p:cNvPicPr>
            <a:picLocks noChangeAspect="1"/>
          </p:cNvPicPr>
          <p:nvPr/>
        </p:nvPicPr>
        <p:blipFill>
          <a:blip r:embed="rId6"/>
          <a:stretch>
            <a:fillRect/>
          </a:stretch>
        </p:blipFill>
        <p:spPr>
          <a:xfrm>
            <a:off x="0" y="4606574"/>
            <a:ext cx="2205891" cy="1683887"/>
          </a:xfrm>
          <a:prstGeom prst="rect">
            <a:avLst/>
          </a:prstGeom>
        </p:spPr>
      </p:pic>
      <p:pic>
        <p:nvPicPr>
          <p:cNvPr id="19" name="Picture 18">
            <a:extLst>
              <a:ext uri="{FF2B5EF4-FFF2-40B4-BE49-F238E27FC236}">
                <a16:creationId xmlns:a16="http://schemas.microsoft.com/office/drawing/2014/main" id="{4B7FF889-BCA5-4496-91A9-92709CC9A537}"/>
              </a:ext>
            </a:extLst>
          </p:cNvPr>
          <p:cNvPicPr>
            <a:picLocks noChangeAspect="1"/>
          </p:cNvPicPr>
          <p:nvPr/>
        </p:nvPicPr>
        <p:blipFill>
          <a:blip r:embed="rId7"/>
          <a:stretch>
            <a:fillRect/>
          </a:stretch>
        </p:blipFill>
        <p:spPr>
          <a:xfrm>
            <a:off x="2205891" y="4606308"/>
            <a:ext cx="1533333" cy="1684153"/>
          </a:xfrm>
          <a:prstGeom prst="rect">
            <a:avLst/>
          </a:prstGeom>
        </p:spPr>
      </p:pic>
      <p:sp>
        <p:nvSpPr>
          <p:cNvPr id="20" name="TextBox 19">
            <a:extLst>
              <a:ext uri="{FF2B5EF4-FFF2-40B4-BE49-F238E27FC236}">
                <a16:creationId xmlns:a16="http://schemas.microsoft.com/office/drawing/2014/main" id="{10854F69-1734-4C97-94E2-2B9A4EF86E7C}"/>
              </a:ext>
            </a:extLst>
          </p:cNvPr>
          <p:cNvSpPr txBox="1"/>
          <p:nvPr/>
        </p:nvSpPr>
        <p:spPr>
          <a:xfrm>
            <a:off x="3806890" y="4606308"/>
            <a:ext cx="5299788" cy="1754326"/>
          </a:xfrm>
          <a:prstGeom prst="rect">
            <a:avLst/>
          </a:prstGeom>
          <a:noFill/>
        </p:spPr>
        <p:txBody>
          <a:bodyPr wrap="square" rtlCol="0">
            <a:spAutoFit/>
          </a:bodyPr>
          <a:lstStyle/>
          <a:p>
            <a:r>
              <a:rPr lang="en-NZ" dirty="0"/>
              <a:t>(3) If user choose to “select more”, photo will be sorted in album type and a cancel button will appear on the top right corner. As soon as user select one photo, the selected photo will be slightly amplified and share button will come out at the mid bottom. And if user click photo again, they will come back to normal.  </a:t>
            </a:r>
          </a:p>
        </p:txBody>
      </p:sp>
    </p:spTree>
    <p:extLst>
      <p:ext uri="{BB962C8B-B14F-4D97-AF65-F5344CB8AC3E}">
        <p14:creationId xmlns:p14="http://schemas.microsoft.com/office/powerpoint/2010/main" val="3226775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EAAD-A7FD-44A2-830B-607E78A51810}"/>
              </a:ext>
            </a:extLst>
          </p:cNvPr>
          <p:cNvSpPr>
            <a:spLocks noGrp="1"/>
          </p:cNvSpPr>
          <p:nvPr>
            <p:ph type="title"/>
          </p:nvPr>
        </p:nvSpPr>
        <p:spPr>
          <a:xfrm>
            <a:off x="119743" y="150423"/>
            <a:ext cx="10515600" cy="530614"/>
          </a:xfrm>
        </p:spPr>
        <p:txBody>
          <a:bodyPr>
            <a:normAutofit/>
          </a:bodyPr>
          <a:lstStyle/>
          <a:p>
            <a:r>
              <a:rPr lang="en-NZ" sz="2800" dirty="0"/>
              <a:t>Selecting and Sharing(1) cont.</a:t>
            </a:r>
          </a:p>
        </p:txBody>
      </p:sp>
      <p:sp>
        <p:nvSpPr>
          <p:cNvPr id="3" name="Content Placeholder 2">
            <a:extLst>
              <a:ext uri="{FF2B5EF4-FFF2-40B4-BE49-F238E27FC236}">
                <a16:creationId xmlns:a16="http://schemas.microsoft.com/office/drawing/2014/main" id="{782B9D6C-083C-4079-8BEC-7517728BB1E9}"/>
              </a:ext>
            </a:extLst>
          </p:cNvPr>
          <p:cNvSpPr>
            <a:spLocks noGrp="1"/>
          </p:cNvSpPr>
          <p:nvPr>
            <p:ph idx="1"/>
          </p:nvPr>
        </p:nvSpPr>
        <p:spPr>
          <a:xfrm>
            <a:off x="1971950" y="681037"/>
            <a:ext cx="9381850" cy="5495925"/>
          </a:xfrm>
        </p:spPr>
        <p:txBody>
          <a:bodyPr>
            <a:normAutofit lnSpcReduction="10000"/>
          </a:bodyPr>
          <a:lstStyle/>
          <a:p>
            <a:r>
              <a:rPr lang="en-NZ" sz="2000" dirty="0"/>
              <a:t>Strength:</a:t>
            </a:r>
          </a:p>
          <a:p>
            <a:pPr>
              <a:buFontTx/>
              <a:buChar char="-"/>
            </a:pPr>
            <a:r>
              <a:rPr lang="en-NZ" sz="2000" dirty="0"/>
              <a:t>This design is very popular that allows users to match their user model to system image.</a:t>
            </a:r>
          </a:p>
          <a:p>
            <a:pPr>
              <a:buFontTx/>
              <a:buChar char="-"/>
            </a:pPr>
            <a:r>
              <a:rPr lang="en-NZ" sz="2000" dirty="0"/>
              <a:t>Again, this design use many visual cue to avoid errors such as cross sign for cancel button, and the feedback about clicking photos in step 3 is also satisfying.</a:t>
            </a:r>
          </a:p>
          <a:p>
            <a:pPr>
              <a:buFontTx/>
              <a:buChar char="-"/>
            </a:pPr>
            <a:r>
              <a:rPr lang="en-NZ" sz="2000" dirty="0"/>
              <a:t>This design has two types of ways to let user perceive the photos, thus in picture section, it reduce the cognitive load by displaying photo with different sizes and enhance the detail of photos. And in album section, it’s functionally consistent to increase the efficiency and learnability. </a:t>
            </a:r>
          </a:p>
          <a:p>
            <a:r>
              <a:rPr lang="en-NZ" sz="2000" dirty="0"/>
              <a:t>Weakness:</a:t>
            </a:r>
          </a:p>
          <a:p>
            <a:pPr>
              <a:buFontTx/>
              <a:buChar char="-"/>
            </a:pPr>
            <a:r>
              <a:rPr lang="en-NZ" sz="2000" dirty="0"/>
              <a:t>The step two has way too many steps and distractions, both lead interface complexity increase.</a:t>
            </a:r>
          </a:p>
          <a:p>
            <a:pPr>
              <a:buFontTx/>
              <a:buChar char="-"/>
            </a:pPr>
            <a:r>
              <a:rPr lang="en-NZ" sz="2000" dirty="0"/>
              <a:t>The visual clarity of edit button at step two(three dots align in vertical after search bar) is not good enough.</a:t>
            </a:r>
          </a:p>
          <a:p>
            <a:pPr>
              <a:buFontTx/>
              <a:buChar char="-"/>
            </a:pPr>
            <a:r>
              <a:rPr lang="en-NZ" sz="2000" dirty="0"/>
              <a:t>In album section, it takes user longer time to find photos due to lack of search bar.</a:t>
            </a:r>
          </a:p>
          <a:p>
            <a:pPr>
              <a:buFontTx/>
              <a:buChar char="-"/>
            </a:pPr>
            <a:r>
              <a:rPr lang="en-NZ" sz="2000" dirty="0"/>
              <a:t>It can be rather frustrating for user to find share function in step two as double click and long press picture won’t work, that’s contradictory to some of users’ user model. </a:t>
            </a:r>
          </a:p>
        </p:txBody>
      </p:sp>
      <p:pic>
        <p:nvPicPr>
          <p:cNvPr id="5" name="Picture 4">
            <a:extLst>
              <a:ext uri="{FF2B5EF4-FFF2-40B4-BE49-F238E27FC236}">
                <a16:creationId xmlns:a16="http://schemas.microsoft.com/office/drawing/2014/main" id="{036E9A39-1226-439A-AA9F-785838931FA1}"/>
              </a:ext>
            </a:extLst>
          </p:cNvPr>
          <p:cNvPicPr>
            <a:picLocks noChangeAspect="1"/>
          </p:cNvPicPr>
          <p:nvPr/>
        </p:nvPicPr>
        <p:blipFill>
          <a:blip r:embed="rId2"/>
          <a:stretch>
            <a:fillRect/>
          </a:stretch>
        </p:blipFill>
        <p:spPr>
          <a:xfrm>
            <a:off x="0" y="589664"/>
            <a:ext cx="1971950" cy="2181529"/>
          </a:xfrm>
          <a:prstGeom prst="rect">
            <a:avLst/>
          </a:prstGeom>
        </p:spPr>
      </p:pic>
      <p:sp>
        <p:nvSpPr>
          <p:cNvPr id="6" name="TextBox 5">
            <a:extLst>
              <a:ext uri="{FF2B5EF4-FFF2-40B4-BE49-F238E27FC236}">
                <a16:creationId xmlns:a16="http://schemas.microsoft.com/office/drawing/2014/main" id="{BDAB8E20-95CD-4CC8-A078-6A62CAB3028F}"/>
              </a:ext>
            </a:extLst>
          </p:cNvPr>
          <p:cNvSpPr txBox="1"/>
          <p:nvPr/>
        </p:nvSpPr>
        <p:spPr>
          <a:xfrm>
            <a:off x="0" y="2771193"/>
            <a:ext cx="1971950" cy="3970318"/>
          </a:xfrm>
          <a:prstGeom prst="rect">
            <a:avLst/>
          </a:prstGeom>
          <a:noFill/>
        </p:spPr>
        <p:txBody>
          <a:bodyPr wrap="square" rtlCol="0">
            <a:spAutoFit/>
          </a:bodyPr>
          <a:lstStyle/>
          <a:p>
            <a:r>
              <a:rPr lang="en-NZ" dirty="0"/>
              <a:t>If user intends to share one photo from step two or to share multiple photos from step three, this page will be on the screen. User can send photo through contact, message and  official media without any third party platforms. </a:t>
            </a:r>
          </a:p>
        </p:txBody>
      </p:sp>
    </p:spTree>
    <p:extLst>
      <p:ext uri="{BB962C8B-B14F-4D97-AF65-F5344CB8AC3E}">
        <p14:creationId xmlns:p14="http://schemas.microsoft.com/office/powerpoint/2010/main" val="4217499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4569-963B-4C59-A03D-4D86C30844BD}"/>
              </a:ext>
            </a:extLst>
          </p:cNvPr>
          <p:cNvSpPr>
            <a:spLocks noGrp="1"/>
          </p:cNvSpPr>
          <p:nvPr>
            <p:ph type="title"/>
          </p:nvPr>
        </p:nvSpPr>
        <p:spPr>
          <a:xfrm>
            <a:off x="0" y="0"/>
            <a:ext cx="10515600" cy="381324"/>
          </a:xfrm>
        </p:spPr>
        <p:txBody>
          <a:bodyPr>
            <a:normAutofit fontScale="90000"/>
          </a:bodyPr>
          <a:lstStyle/>
          <a:p>
            <a:r>
              <a:rPr lang="en-NZ" sz="2800" dirty="0"/>
              <a:t>Establishing connection(2)</a:t>
            </a:r>
          </a:p>
        </p:txBody>
      </p:sp>
      <p:pic>
        <p:nvPicPr>
          <p:cNvPr id="5" name="Picture 4">
            <a:extLst>
              <a:ext uri="{FF2B5EF4-FFF2-40B4-BE49-F238E27FC236}">
                <a16:creationId xmlns:a16="http://schemas.microsoft.com/office/drawing/2014/main" id="{27AA52E7-7D1D-4301-A28A-60478E30061C}"/>
              </a:ext>
            </a:extLst>
          </p:cNvPr>
          <p:cNvPicPr>
            <a:picLocks noChangeAspect="1"/>
          </p:cNvPicPr>
          <p:nvPr/>
        </p:nvPicPr>
        <p:blipFill>
          <a:blip r:embed="rId2"/>
          <a:stretch>
            <a:fillRect/>
          </a:stretch>
        </p:blipFill>
        <p:spPr>
          <a:xfrm>
            <a:off x="22093" y="671773"/>
            <a:ext cx="2006082" cy="3466291"/>
          </a:xfrm>
          <a:prstGeom prst="rect">
            <a:avLst/>
          </a:prstGeom>
        </p:spPr>
      </p:pic>
      <p:pic>
        <p:nvPicPr>
          <p:cNvPr id="7" name="Picture 6">
            <a:extLst>
              <a:ext uri="{FF2B5EF4-FFF2-40B4-BE49-F238E27FC236}">
                <a16:creationId xmlns:a16="http://schemas.microsoft.com/office/drawing/2014/main" id="{8CFB5D2F-B558-40F8-A76D-853ADD65305F}"/>
              </a:ext>
            </a:extLst>
          </p:cNvPr>
          <p:cNvPicPr>
            <a:picLocks noChangeAspect="1"/>
          </p:cNvPicPr>
          <p:nvPr/>
        </p:nvPicPr>
        <p:blipFill>
          <a:blip r:embed="rId3"/>
          <a:stretch>
            <a:fillRect/>
          </a:stretch>
        </p:blipFill>
        <p:spPr>
          <a:xfrm>
            <a:off x="2245986" y="571599"/>
            <a:ext cx="1855919" cy="3566465"/>
          </a:xfrm>
          <a:prstGeom prst="rect">
            <a:avLst/>
          </a:prstGeom>
        </p:spPr>
      </p:pic>
      <p:pic>
        <p:nvPicPr>
          <p:cNvPr id="9" name="Picture 8">
            <a:extLst>
              <a:ext uri="{FF2B5EF4-FFF2-40B4-BE49-F238E27FC236}">
                <a16:creationId xmlns:a16="http://schemas.microsoft.com/office/drawing/2014/main" id="{6B105828-5764-4FF7-A724-FC1D760A8620}"/>
              </a:ext>
            </a:extLst>
          </p:cNvPr>
          <p:cNvPicPr>
            <a:picLocks noChangeAspect="1"/>
          </p:cNvPicPr>
          <p:nvPr/>
        </p:nvPicPr>
        <p:blipFill>
          <a:blip r:embed="rId4"/>
          <a:stretch>
            <a:fillRect/>
          </a:stretch>
        </p:blipFill>
        <p:spPr>
          <a:xfrm>
            <a:off x="4581997" y="503249"/>
            <a:ext cx="1860396" cy="3676261"/>
          </a:xfrm>
          <a:prstGeom prst="rect">
            <a:avLst/>
          </a:prstGeom>
        </p:spPr>
      </p:pic>
      <p:pic>
        <p:nvPicPr>
          <p:cNvPr id="11" name="Picture 10">
            <a:extLst>
              <a:ext uri="{FF2B5EF4-FFF2-40B4-BE49-F238E27FC236}">
                <a16:creationId xmlns:a16="http://schemas.microsoft.com/office/drawing/2014/main" id="{ED5BF1E5-73A5-4672-AC8F-7F7B9C722A55}"/>
              </a:ext>
            </a:extLst>
          </p:cNvPr>
          <p:cNvPicPr>
            <a:picLocks noChangeAspect="1"/>
          </p:cNvPicPr>
          <p:nvPr/>
        </p:nvPicPr>
        <p:blipFill>
          <a:blip r:embed="rId5"/>
          <a:stretch>
            <a:fillRect/>
          </a:stretch>
        </p:blipFill>
        <p:spPr>
          <a:xfrm>
            <a:off x="7073469" y="434864"/>
            <a:ext cx="1860397" cy="3691106"/>
          </a:xfrm>
          <a:prstGeom prst="rect">
            <a:avLst/>
          </a:prstGeom>
        </p:spPr>
      </p:pic>
      <p:pic>
        <p:nvPicPr>
          <p:cNvPr id="13" name="Picture 12">
            <a:extLst>
              <a:ext uri="{FF2B5EF4-FFF2-40B4-BE49-F238E27FC236}">
                <a16:creationId xmlns:a16="http://schemas.microsoft.com/office/drawing/2014/main" id="{9BAA8CD9-046F-4368-9EF7-FD8D5207491A}"/>
              </a:ext>
            </a:extLst>
          </p:cNvPr>
          <p:cNvPicPr>
            <a:picLocks noChangeAspect="1"/>
          </p:cNvPicPr>
          <p:nvPr/>
        </p:nvPicPr>
        <p:blipFill>
          <a:blip r:embed="rId6"/>
          <a:stretch>
            <a:fillRect/>
          </a:stretch>
        </p:blipFill>
        <p:spPr>
          <a:xfrm>
            <a:off x="9444405" y="446657"/>
            <a:ext cx="1865492" cy="3676262"/>
          </a:xfrm>
          <a:prstGeom prst="rect">
            <a:avLst/>
          </a:prstGeom>
        </p:spPr>
      </p:pic>
      <p:pic>
        <p:nvPicPr>
          <p:cNvPr id="15" name="Picture 14">
            <a:extLst>
              <a:ext uri="{FF2B5EF4-FFF2-40B4-BE49-F238E27FC236}">
                <a16:creationId xmlns:a16="http://schemas.microsoft.com/office/drawing/2014/main" id="{33269775-BC4C-4B60-9184-E62CAB2CEE9F}"/>
              </a:ext>
            </a:extLst>
          </p:cNvPr>
          <p:cNvPicPr>
            <a:picLocks noChangeAspect="1"/>
          </p:cNvPicPr>
          <p:nvPr/>
        </p:nvPicPr>
        <p:blipFill>
          <a:blip r:embed="rId7"/>
          <a:stretch>
            <a:fillRect/>
          </a:stretch>
        </p:blipFill>
        <p:spPr>
          <a:xfrm>
            <a:off x="4119541" y="1704733"/>
            <a:ext cx="400106" cy="1400370"/>
          </a:xfrm>
          <a:prstGeom prst="rect">
            <a:avLst/>
          </a:prstGeom>
        </p:spPr>
      </p:pic>
      <p:sp>
        <p:nvSpPr>
          <p:cNvPr id="16" name="TextBox 15">
            <a:extLst>
              <a:ext uri="{FF2B5EF4-FFF2-40B4-BE49-F238E27FC236}">
                <a16:creationId xmlns:a16="http://schemas.microsoft.com/office/drawing/2014/main" id="{60FBA059-1C10-4338-8FA0-C924C8793495}"/>
              </a:ext>
            </a:extLst>
          </p:cNvPr>
          <p:cNvSpPr txBox="1"/>
          <p:nvPr/>
        </p:nvSpPr>
        <p:spPr>
          <a:xfrm>
            <a:off x="0" y="4179510"/>
            <a:ext cx="1940767" cy="646331"/>
          </a:xfrm>
          <a:prstGeom prst="rect">
            <a:avLst/>
          </a:prstGeom>
          <a:noFill/>
        </p:spPr>
        <p:txBody>
          <a:bodyPr wrap="square" rtlCol="0">
            <a:spAutoFit/>
          </a:bodyPr>
          <a:lstStyle/>
          <a:p>
            <a:r>
              <a:rPr lang="en-NZ" dirty="0"/>
              <a:t>(1)Device 1 sends an ID to Device 2.</a:t>
            </a:r>
          </a:p>
        </p:txBody>
      </p:sp>
      <p:sp>
        <p:nvSpPr>
          <p:cNvPr id="17" name="TextBox 16">
            <a:extLst>
              <a:ext uri="{FF2B5EF4-FFF2-40B4-BE49-F238E27FC236}">
                <a16:creationId xmlns:a16="http://schemas.microsoft.com/office/drawing/2014/main" id="{4B83AAF4-FA0A-4E3A-86A9-1EBFCA48BAAE}"/>
              </a:ext>
            </a:extLst>
          </p:cNvPr>
          <p:cNvSpPr txBox="1"/>
          <p:nvPr/>
        </p:nvSpPr>
        <p:spPr>
          <a:xfrm>
            <a:off x="2705878" y="4139978"/>
            <a:ext cx="3461657" cy="923330"/>
          </a:xfrm>
          <a:prstGeom prst="rect">
            <a:avLst/>
          </a:prstGeom>
          <a:noFill/>
        </p:spPr>
        <p:txBody>
          <a:bodyPr wrap="square" rtlCol="0">
            <a:spAutoFit/>
          </a:bodyPr>
          <a:lstStyle/>
          <a:p>
            <a:r>
              <a:rPr lang="en-NZ" dirty="0"/>
              <a:t>(2)Device 2 receives the message and its user are able to choose “accept” or “decline”</a:t>
            </a:r>
          </a:p>
        </p:txBody>
      </p:sp>
      <p:sp>
        <p:nvSpPr>
          <p:cNvPr id="19" name="TextBox 18">
            <a:extLst>
              <a:ext uri="{FF2B5EF4-FFF2-40B4-BE49-F238E27FC236}">
                <a16:creationId xmlns:a16="http://schemas.microsoft.com/office/drawing/2014/main" id="{92ECD562-7FDD-4D84-8DEB-0F318D294265}"/>
              </a:ext>
            </a:extLst>
          </p:cNvPr>
          <p:cNvSpPr txBox="1"/>
          <p:nvPr/>
        </p:nvSpPr>
        <p:spPr>
          <a:xfrm>
            <a:off x="7277878" y="4138064"/>
            <a:ext cx="3872204" cy="1200329"/>
          </a:xfrm>
          <a:prstGeom prst="rect">
            <a:avLst/>
          </a:prstGeom>
          <a:noFill/>
        </p:spPr>
        <p:txBody>
          <a:bodyPr wrap="square" rtlCol="0">
            <a:spAutoFit/>
          </a:bodyPr>
          <a:lstStyle/>
          <a:p>
            <a:r>
              <a:rPr lang="en-NZ" dirty="0"/>
              <a:t>(3) If user choose to accept ID, a message box will show on the screen of both devices simultaneously meaning the connection has been established </a:t>
            </a:r>
          </a:p>
        </p:txBody>
      </p:sp>
      <p:pic>
        <p:nvPicPr>
          <p:cNvPr id="21" name="Picture 20">
            <a:extLst>
              <a:ext uri="{FF2B5EF4-FFF2-40B4-BE49-F238E27FC236}">
                <a16:creationId xmlns:a16="http://schemas.microsoft.com/office/drawing/2014/main" id="{50E81BA5-7037-4095-B916-F68ADF216065}"/>
              </a:ext>
            </a:extLst>
          </p:cNvPr>
          <p:cNvPicPr>
            <a:picLocks noChangeAspect="1"/>
          </p:cNvPicPr>
          <p:nvPr/>
        </p:nvPicPr>
        <p:blipFill>
          <a:blip r:embed="rId8"/>
          <a:stretch>
            <a:fillRect/>
          </a:stretch>
        </p:blipFill>
        <p:spPr>
          <a:xfrm>
            <a:off x="2118517" y="503249"/>
            <a:ext cx="323895" cy="323895"/>
          </a:xfrm>
          <a:prstGeom prst="rect">
            <a:avLst/>
          </a:prstGeom>
        </p:spPr>
      </p:pic>
      <p:pic>
        <p:nvPicPr>
          <p:cNvPr id="23" name="Picture 22">
            <a:extLst>
              <a:ext uri="{FF2B5EF4-FFF2-40B4-BE49-F238E27FC236}">
                <a16:creationId xmlns:a16="http://schemas.microsoft.com/office/drawing/2014/main" id="{3E33F0D2-DFF0-40B8-B8AA-2CB836F28262}"/>
              </a:ext>
            </a:extLst>
          </p:cNvPr>
          <p:cNvPicPr>
            <a:picLocks noChangeAspect="1"/>
          </p:cNvPicPr>
          <p:nvPr/>
        </p:nvPicPr>
        <p:blipFill>
          <a:blip r:embed="rId9"/>
          <a:stretch>
            <a:fillRect/>
          </a:stretch>
        </p:blipFill>
        <p:spPr>
          <a:xfrm>
            <a:off x="192287" y="507306"/>
            <a:ext cx="266737" cy="333422"/>
          </a:xfrm>
          <a:prstGeom prst="rect">
            <a:avLst/>
          </a:prstGeom>
        </p:spPr>
      </p:pic>
      <p:pic>
        <p:nvPicPr>
          <p:cNvPr id="25" name="Picture 24">
            <a:extLst>
              <a:ext uri="{FF2B5EF4-FFF2-40B4-BE49-F238E27FC236}">
                <a16:creationId xmlns:a16="http://schemas.microsoft.com/office/drawing/2014/main" id="{B88C4C71-DFD2-485D-B2F4-89DE6998091A}"/>
              </a:ext>
            </a:extLst>
          </p:cNvPr>
          <p:cNvPicPr>
            <a:picLocks noChangeAspect="1"/>
          </p:cNvPicPr>
          <p:nvPr/>
        </p:nvPicPr>
        <p:blipFill>
          <a:blip r:embed="rId10"/>
          <a:stretch>
            <a:fillRect/>
          </a:stretch>
        </p:blipFill>
        <p:spPr>
          <a:xfrm>
            <a:off x="7073469" y="422770"/>
            <a:ext cx="266737" cy="392260"/>
          </a:xfrm>
          <a:prstGeom prst="rect">
            <a:avLst/>
          </a:prstGeom>
        </p:spPr>
      </p:pic>
    </p:spTree>
    <p:extLst>
      <p:ext uri="{BB962C8B-B14F-4D97-AF65-F5344CB8AC3E}">
        <p14:creationId xmlns:p14="http://schemas.microsoft.com/office/powerpoint/2010/main" val="2110223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A0B4-5C21-46DA-A9AD-AA907472153A}"/>
              </a:ext>
            </a:extLst>
          </p:cNvPr>
          <p:cNvSpPr>
            <a:spLocks noGrp="1"/>
          </p:cNvSpPr>
          <p:nvPr>
            <p:ph type="title"/>
          </p:nvPr>
        </p:nvSpPr>
        <p:spPr/>
        <p:txBody>
          <a:bodyPr>
            <a:normAutofit/>
          </a:bodyPr>
          <a:lstStyle/>
          <a:p>
            <a:r>
              <a:rPr lang="en-NZ" sz="2800" dirty="0"/>
              <a:t>Establishing connection(2) cont.</a:t>
            </a:r>
          </a:p>
        </p:txBody>
      </p:sp>
      <p:sp>
        <p:nvSpPr>
          <p:cNvPr id="3" name="Content Placeholder 2">
            <a:extLst>
              <a:ext uri="{FF2B5EF4-FFF2-40B4-BE49-F238E27FC236}">
                <a16:creationId xmlns:a16="http://schemas.microsoft.com/office/drawing/2014/main" id="{787932C3-2B54-453B-9D70-BA93369712C3}"/>
              </a:ext>
            </a:extLst>
          </p:cNvPr>
          <p:cNvSpPr>
            <a:spLocks noGrp="1"/>
          </p:cNvSpPr>
          <p:nvPr>
            <p:ph idx="1"/>
          </p:nvPr>
        </p:nvSpPr>
        <p:spPr/>
        <p:txBody>
          <a:bodyPr>
            <a:normAutofit/>
          </a:bodyPr>
          <a:lstStyle/>
          <a:p>
            <a:r>
              <a:rPr lang="en-NZ" sz="2000" dirty="0"/>
              <a:t>Strength:</a:t>
            </a:r>
          </a:p>
          <a:p>
            <a:pPr>
              <a:buFontTx/>
              <a:buChar char="-"/>
            </a:pPr>
            <a:r>
              <a:rPr lang="en-NZ" sz="2000" dirty="0"/>
              <a:t>Catching visual cue, and each button fits user’s predicts.</a:t>
            </a:r>
          </a:p>
          <a:p>
            <a:pPr>
              <a:buFontTx/>
              <a:buChar char="-"/>
            </a:pPr>
            <a:r>
              <a:rPr lang="en-NZ" sz="2000" dirty="0"/>
              <a:t>Supporting long distance photo transferring. </a:t>
            </a:r>
          </a:p>
          <a:p>
            <a:endParaRPr lang="en-NZ" sz="2000" dirty="0"/>
          </a:p>
          <a:p>
            <a:endParaRPr lang="en-NZ" sz="2000" dirty="0"/>
          </a:p>
          <a:p>
            <a:r>
              <a:rPr lang="en-NZ" sz="2000" dirty="0"/>
              <a:t>Weakness:</a:t>
            </a:r>
          </a:p>
          <a:p>
            <a:pPr>
              <a:buFontTx/>
              <a:buChar char="-"/>
            </a:pPr>
            <a:r>
              <a:rPr lang="en-NZ" sz="2000" dirty="0"/>
              <a:t>It’s confusing without instruction at step 1.</a:t>
            </a:r>
          </a:p>
          <a:p>
            <a:pPr>
              <a:buFontTx/>
              <a:buChar char="-"/>
            </a:pPr>
            <a:r>
              <a:rPr lang="en-NZ" sz="2000" dirty="0"/>
              <a:t>Boring design.</a:t>
            </a:r>
          </a:p>
          <a:p>
            <a:pPr>
              <a:buFontTx/>
              <a:buChar char="-"/>
            </a:pPr>
            <a:endParaRPr lang="en-NZ" sz="2000" dirty="0"/>
          </a:p>
        </p:txBody>
      </p:sp>
    </p:spTree>
    <p:extLst>
      <p:ext uri="{BB962C8B-B14F-4D97-AF65-F5344CB8AC3E}">
        <p14:creationId xmlns:p14="http://schemas.microsoft.com/office/powerpoint/2010/main" val="575455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2670</TotalTime>
  <Words>2826</Words>
  <Application>Microsoft Office PowerPoint</Application>
  <PresentationFormat>Widescreen</PresentationFormat>
  <Paragraphs>177</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Adobe Clean</vt:lpstr>
      <vt:lpstr>-apple-system</vt:lpstr>
      <vt:lpstr>Arial</vt:lpstr>
      <vt:lpstr>Calibri</vt:lpstr>
      <vt:lpstr>Calibri Light</vt:lpstr>
      <vt:lpstr>Segoe UI Historic</vt:lpstr>
      <vt:lpstr>Office Theme</vt:lpstr>
      <vt:lpstr>COSC368-21S2 - Humans and Computers Lab 5: Sketching Interactions</vt:lpstr>
      <vt:lpstr>Goals</vt:lpstr>
      <vt:lpstr>Device introduction</vt:lpstr>
      <vt:lpstr>Establishing connection(1)</vt:lpstr>
      <vt:lpstr>Establishing connection(1) Cont.</vt:lpstr>
      <vt:lpstr>Selecting and Sharing(1)</vt:lpstr>
      <vt:lpstr>Selecting and Sharing(1) cont.</vt:lpstr>
      <vt:lpstr>Establishing connection(2)</vt:lpstr>
      <vt:lpstr>Establishing connection(2) cont.</vt:lpstr>
      <vt:lpstr>Selecting and sharing(2)</vt:lpstr>
      <vt:lpstr>Selecting and sharing(2) cont.</vt:lpstr>
      <vt:lpstr>Establishing connection(3)</vt:lpstr>
      <vt:lpstr>Establishing connection(3) const.</vt:lpstr>
      <vt:lpstr>Selecting and sharing(3)</vt:lpstr>
      <vt:lpstr>Selecting and sharing(3) cont.</vt:lpstr>
      <vt:lpstr>Establishing connection(4)</vt:lpstr>
      <vt:lpstr>Establishing connection(4) cont.</vt:lpstr>
      <vt:lpstr>PowerPoint Presentation</vt:lpstr>
      <vt:lpstr>PowerPoint Presentation</vt:lpstr>
      <vt:lpstr>PowerPoint Presentation</vt:lpstr>
      <vt:lpstr>PowerPoint Presentation</vt:lpstr>
      <vt:lpstr>Selecting and sharing(5)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ted</dc:creator>
  <cp:lastModifiedBy>yang ted</cp:lastModifiedBy>
  <cp:revision>10</cp:revision>
  <cp:lastPrinted>2021-09-02T21:43:14Z</cp:lastPrinted>
  <dcterms:created xsi:type="dcterms:W3CDTF">2021-09-01T05:06:55Z</dcterms:created>
  <dcterms:modified xsi:type="dcterms:W3CDTF">2021-09-03T01:38:33Z</dcterms:modified>
</cp:coreProperties>
</file>